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9906000"/>
  <p:notesSz cx="6807200" cy="9939325"/>
  <p:embeddedFontLs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6023">
          <p15:clr>
            <a:srgbClr val="A4A3A4"/>
          </p15:clr>
        </p15:guide>
        <p15:guide id="3" pos="217">
          <p15:clr>
            <a:srgbClr val="A4A3A4"/>
          </p15:clr>
        </p15:guide>
        <p15:guide id="4" orient="horz" pos="981">
          <p15:clr>
            <a:srgbClr val="A4A3A4"/>
          </p15:clr>
        </p15:guide>
        <p15:guide id="5" orient="horz" pos="3974">
          <p15:clr>
            <a:srgbClr val="A4A3A4"/>
          </p15:clr>
        </p15:guide>
        <p15:guide id="6" orient="horz" pos="2260">
          <p15:clr>
            <a:srgbClr val="A4A3A4"/>
          </p15:clr>
        </p15:guide>
        <p15:guide id="7" pos="3120">
          <p15:clr>
            <a:srgbClr val="A4A3A4"/>
          </p15:clr>
        </p15:guide>
        <p15:guide id="8" orient="horz" pos="628">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윤주영"/>
  <p:cmAuthor clrIdx="1" id="1" initials="" lastIdx="1" name="Seongmin Par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9214F9-4894-4FDF-B76B-118295B59BDC}">
  <a:tblStyle styleId="{439214F9-4894-4FDF-B76B-118295B59BD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7C26DE-7F4E-4729-90B4-677F137A77D9}" styleName="Table_1">
    <a:wholeTbl>
      <a:tcTxStyle b="off" i="off">
        <a:font>
          <a:latin typeface="맑은 고딕"/>
          <a:ea typeface="맑은 고딕"/>
          <a:cs typeface="맑은 고딕"/>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27BEFC-193B-4FF8-B918-B4C6F86BC422}"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1833C36-52E8-4230-B7FE-8DA9FFCA107F}"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6023"/>
        <p:guide pos="217"/>
        <p:guide pos="981" orient="horz"/>
        <p:guide pos="3974" orient="horz"/>
        <p:guide pos="2260" orient="horz"/>
        <p:guide pos="3120"/>
        <p:guide pos="6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RobotoMono-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RobotoMono-italic.fntdata"/><Relationship Id="rId23" Type="http://schemas.openxmlformats.org/officeDocument/2006/relationships/slide" Target="slides/slide16.xml"/><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RobotoMono-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30T15:01:41.191">
    <p:pos x="6000" y="0"/>
    <p:text>피크요금제 적용대상인 고압전력자의 경우, 하절기(7~9월), 동절기(12~2월) 중 가장 높은 최대전력을 기준으로 12개월 간의 전기기본요금을 산정하기 때문에 시설 내 부하를 실시간으로 관리, 제어할 수 있는 최대전력관리 시스템이 필요하다.</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5-30T00:14:20.257">
    <p:pos x="1845" y="459"/>
    <p:text>ERD는 데이터베이스의 개체와 관계를 시각적으로 표현하는 도구이고, 테이블 정의서는 데이터베이스의 각 테이블의 세부 정보를 문서화한 것??
2 total reactions
김서정 reacted with 👍 at 2024-05-29 17:14 오후
윤주영 reacted with 👍 at 2024-05-29 10:13 오전</p:text>
  </p:cm>
  <p:cm authorId="0" idx="2" dt="2024-05-30T14:54:16.678">
    <p:pos x="6000" y="0"/>
    <p:text>이 ERD는 데이터베이스의 구조를 시각적으로 표현한 것으로, DATE, POWER, WEATHER, ETC 네 가지 주요 엔티티로 구성되어 있습니다.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2949787" cy="49869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55839" y="1"/>
            <a:ext cx="2949787" cy="49869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0720" y="4783308"/>
            <a:ext cx="5445760" cy="391361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1" y="9440648"/>
            <a:ext cx="2949787" cy="49869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55839" y="9440648"/>
            <a:ext cx="2949787" cy="49869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p1:notes"/>
          <p:cNvSpPr txBox="1"/>
          <p:nvPr>
            <p:ph idx="1" type="body"/>
          </p:nvPr>
        </p:nvSpPr>
        <p:spPr>
          <a:xfrm>
            <a:off x="680720" y="4783308"/>
            <a:ext cx="5445760" cy="3913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highlight>
                  <a:srgbClr val="FFFF00"/>
                </a:highlight>
              </a:rPr>
              <a:t>안녕하세요. 4조 분석 결과 보고서 발표를 시작하겠습니다. 보고서 목차는 다음과 같이 1. 프로젝트 개요, 2. 비즈니스 요구사항, 3. 데이터 분석, 4. 비즈니스 모델 제시. 5. 부록 6. 과제 요약 및 자체 평가 의견 순서대로 발표하겠습니다. </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EDA 피크시간 예측</a:t>
            </a:r>
            <a:endParaRPr/>
          </a:p>
          <a:p>
            <a:pPr indent="0" lvl="0" marL="0" rtl="0" algn="l">
              <a:spcBef>
                <a:spcPts val="0"/>
              </a:spcBef>
              <a:spcAft>
                <a:spcPts val="0"/>
              </a:spcAft>
              <a:buNone/>
            </a:pPr>
            <a:r>
              <a:rPr lang="ko-KR"/>
              <a:t>xgboost만 회귀 분석</a:t>
            </a:r>
            <a:endParaRPr/>
          </a:p>
          <a:p>
            <a:pPr indent="0" lvl="0" marL="0" rtl="0" algn="l">
              <a:spcBef>
                <a:spcPts val="0"/>
              </a:spcBef>
              <a:spcAft>
                <a:spcPts val="0"/>
              </a:spcAft>
              <a:buNone/>
            </a:pPr>
            <a:r>
              <a:rPr lang="ko-KR"/>
              <a:t>나머지는 시계열 </a:t>
            </a:r>
            <a:endParaRPr/>
          </a:p>
          <a:p>
            <a:pPr indent="0" lvl="0" marL="0" rtl="0" algn="l">
              <a:spcBef>
                <a:spcPts val="0"/>
              </a:spcBef>
              <a:spcAft>
                <a:spcPts val="0"/>
              </a:spcAft>
              <a:buNone/>
            </a:pPr>
            <a:r>
              <a:rPr lang="ko-KR"/>
              <a:t>시계열 정상성 만족해서 모델링</a:t>
            </a:r>
            <a:endParaRPr/>
          </a:p>
        </p:txBody>
      </p:sp>
      <p:sp>
        <p:nvSpPr>
          <p:cNvPr id="34" name="Google Shape;34;p1:notes"/>
          <p:cNvSpPr txBox="1"/>
          <p:nvPr>
            <p:ph idx="12" type="sldNum"/>
          </p:nvPr>
        </p:nvSpPr>
        <p:spPr>
          <a:xfrm>
            <a:off x="3855839" y="9440648"/>
            <a:ext cx="2949787" cy="49869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10fadd998_0_55: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이상치 발생 원인 분석</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아래쪽 그래프들은 이상치가 발생한 원인을 파악하기 위해 시간별로 전력 소비량을 분석한 결과입니다. 왼쪽 하단의 그래프는 6월 11일의 건물 31의 전력량을 시간대별로 나타낸 것입니다. 여기서 오후 5시경에 급격한 감소를 확인할 수 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오른쪽 하단의 그래프는 같은 날, 건물 33의 전력량을 시간대별로 나타낸 것입니다. 이 그래프에서도 동일하게 오후 5시경에 급격한 감소를 확인할 수 있습니다. 두 건물에서 동일한 시간대에 이상치가 발생한 것을 통해, 이는 특정 이벤트나 시스템의 문제로 인해 발생한 것임을 추정할 수 있습니다.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결론</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1500"/>
              </a:spcAft>
              <a:buNone/>
            </a:pPr>
            <a:r>
              <a:rPr lang="ko-KR">
                <a:solidFill>
                  <a:srgbClr val="0D0D0D"/>
                </a:solidFill>
                <a:highlight>
                  <a:srgbClr val="FFFFFF"/>
                </a:highlight>
                <a:latin typeface="Arial"/>
                <a:ea typeface="Arial"/>
                <a:cs typeface="Arial"/>
                <a:sym typeface="Arial"/>
              </a:rPr>
              <a:t>이번 분석에서 가장 중요한 인사이트는 이상치를 정확하게 식별하고, 그 원인을 분석함으로써 데이터의 신뢰성을 높일 수 있다는 점입니다. 건물 31과 건물 33 모두에서 동일한 시간대에 이상치가 발생했음을 확인함으로써, 문제의 근본 원인을 파악할 수 있었습니다</a:t>
            </a:r>
            <a:endParaRPr/>
          </a:p>
        </p:txBody>
      </p:sp>
      <p:sp>
        <p:nvSpPr>
          <p:cNvPr id="239" name="Google Shape;239;g2e10fadd998_0_55: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27e6420e2_3_2: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이번 분석의 주요 목표는 이상치를 처리하기 전후의 데이터를 비교하여 예측 모델의 성능 향상을 확인하는 것이었습니다.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먼저, 화면을 보시면, 이상치 처리 전후의 전력 소비량을 시각화한 그래프를 확인할 수 있습니다.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이상치 처리 전의 결과</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왼쪽 상단 그래프는 건물 31의 전력 소비량을 나타낸 것입니다. 여기서 보시면, 중간에 큰 이상치가 존재함을 알 수 있습니다. 이 이상치는 데이터의 신뢰성을 떨어뜨리고, 예측 모델의 성능에 부정적인 영향을 미칠 수 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또한, 오른쪽 상단의 건물 33의 전력 소비량 그래프를 보면, 마찬가지로 중간에 큰 이상치가 포함되어 있습니다. 이러한 이상치들은 모델의 예측 정확도를 낮추는 요인이 됩니다.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이상치 처리 후의 결과</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이제 아래쪽 그래프들을 살펴보겠습니다. 왼쪽 하단의 건물 31의 전력 소비량 그래프를 보면, 이상치를 제거한 후 데이터가 보다 일관성 있게 분포되어 있음을 알 수 있습니다. 이는 예측 모델의 정확도를 높이는 데 도움이 됩니다.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오른쪽 하단의 건물 33의 전력 소비량 그래프에서도 동일한 경향을 확인할 수 있습니다. 이상치를 제거한 후 데이터가 보다 안정적으로 변하였고, 이는 예측 성능 향상에 긍정적인 영향을 미칠 것입니다.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결론</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이번 분석에서 가장 중요한 인사이트는 이상치를 제거함으로써 데이터의 품질을 향상시키고, 이를 통해 예측 모델의 성능을 개선할 수 있다는 점입니다. 특히, 건물 31과 건물 33 모두에서 이상치를 제거한 후 데이터가 더욱 일관성 있고 안정적으로 변하는 것을 확인할 수 있었습니다.</a:t>
            </a:r>
            <a:endParaRPr>
              <a:solidFill>
                <a:srgbClr val="0D0D0D"/>
              </a:solidFill>
              <a:highlight>
                <a:srgbClr val="FFFFFF"/>
              </a:highlight>
              <a:latin typeface="Arial"/>
              <a:ea typeface="Arial"/>
              <a:cs typeface="Arial"/>
              <a:sym typeface="Arial"/>
            </a:endParaRPr>
          </a:p>
          <a:p>
            <a:pPr indent="0" lvl="0" marL="0" rtl="0" algn="l">
              <a:spcBef>
                <a:spcPts val="1500"/>
              </a:spcBef>
              <a:spcAft>
                <a:spcPts val="0"/>
              </a:spcAft>
              <a:buNone/>
            </a:pPr>
            <a:r>
              <a:t/>
            </a:r>
            <a:endParaRPr/>
          </a:p>
        </p:txBody>
      </p:sp>
      <p:sp>
        <p:nvSpPr>
          <p:cNvPr id="255" name="Google Shape;255;g2727e6420e2_3_2: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10fadd998_0_4: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a:t>### 발표 대본</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안녕하세요, 여러분. 오늘은 데이터 분석 결과에 대해 발표하겠습니다. 이번 분석의 주요 목표는 이상치를 처리하기 전후의 SMAPE 값을 비교하여 예측 모델의 성능 향상을 확인하는 것이었습니다. </a:t>
            </a:r>
            <a:r>
              <a:rPr b="1" lang="ko-KR"/>
              <a:t>참고로, SMAPE는 예측값과 실제값 간의 차이를 퍼센트로 나타낸 것이라고 생각하시면 됩니다. 값이 낮을수록 예측이 더 정확하다는 의미입니다.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먼저, 화면을 보시면, 이상치 처리 전후의 전력 소비 예측 결과를 시각화한 그래프를 확인할 수 있습니다.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 이상치 처리 전의 결과</a:t>
            </a:r>
            <a:endParaRPr b="1"/>
          </a:p>
          <a:p>
            <a:pPr indent="0" lvl="0" marL="0" rtl="0" algn="l">
              <a:spcBef>
                <a:spcPts val="0"/>
              </a:spcBef>
              <a:spcAft>
                <a:spcPts val="0"/>
              </a:spcAft>
              <a:buClr>
                <a:schemeClr val="dk1"/>
              </a:buClr>
              <a:buSzPts val="1100"/>
              <a:buFont typeface="Arial"/>
              <a:buNone/>
            </a:pPr>
            <a:r>
              <a:rPr b="1" lang="ko-KR"/>
              <a:t>왼쪽 상단 그래프는 건물 31의 전력 소비 예측 결과입니다. 여기서 SMAPE 값은 0.4853입니다. 이 그래프를 보시면, 학습 데이터, 검증 데이터, 예측 데이터가 표시되어 있으며, 중간에 큰 이상치가 존재함을 알 수 있습니다. 이는 모델의 예측 성능에 부정적인 영향을 미쳤습니다.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또한, 왼쪽 하단의 건물 33의 전력 소비 예측 결과를 보면, SMAPE 값이 0.7980으로, 높은 오차를 보이고 있습니다. 이 역시 중간에 큰 이상치가 포함되어 있어 예측의 정확도가 떨어졌습니다.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 이상치 처리 후의 결과</a:t>
            </a:r>
            <a:endParaRPr b="1"/>
          </a:p>
          <a:p>
            <a:pPr indent="0" lvl="0" marL="0" rtl="0" algn="l">
              <a:spcBef>
                <a:spcPts val="0"/>
              </a:spcBef>
              <a:spcAft>
                <a:spcPts val="0"/>
              </a:spcAft>
              <a:buClr>
                <a:schemeClr val="dk1"/>
              </a:buClr>
              <a:buSzPts val="1100"/>
              <a:buFont typeface="Arial"/>
              <a:buNone/>
            </a:pPr>
            <a:r>
              <a:rPr b="1" lang="ko-KR"/>
              <a:t>이제 오른쪽 그래프들을 살펴보겠습니다. 먼저, 오른쪽 상단의 건물 31의 전력 소비 예측 결과입니다. 이상치를 처리한 후, SMAPE 값이 0.4408로 감소하였습니다. 이는 예측의 정확도가 향상되었음을 의미합니다.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오른쪽 하단의 건물 33의 전력 소비 예측 결과에서도 유사한 경향을 확인할 수 있습니다. SMAPE 값이 0.7822로 약간 감소하였으며, 이는 이상치 제거로 인한 긍정적인 영향을 보여줍니다.</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 결론</a:t>
            </a:r>
            <a:endParaRPr b="1"/>
          </a:p>
          <a:p>
            <a:pPr indent="0" lvl="0" marL="0" rtl="0" algn="l">
              <a:spcBef>
                <a:spcPts val="0"/>
              </a:spcBef>
              <a:spcAft>
                <a:spcPts val="0"/>
              </a:spcAft>
              <a:buClr>
                <a:schemeClr val="dk1"/>
              </a:buClr>
              <a:buSzPts val="1100"/>
              <a:buFont typeface="Arial"/>
              <a:buNone/>
            </a:pPr>
            <a:r>
              <a:rPr b="1" lang="ko-KR"/>
              <a:t>이번 분석에서 가장 중요한 인사이트는 이상치를 제거함으로써 예측 모델의 SMAPE 값이 전반적으로 감소하여 예측 성능이 향상되었다는 점입니다. 특히, 건물 31의 경우, SMAPE 값이 0.4853에서 0.4408로 크게 감소하였고, 건물 33의 경우에도 SMAPE 값이 0.7980에서 0.7822로 감소한 것을 확인할 수 있었습니다.</a:t>
            </a:r>
            <a:br>
              <a:rPr b="1" lang="ko-KR"/>
            </a:b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ko-KR"/>
              <a:t>이상으로 데이터 분석 발표를 마치겠습니다. 감사합니다. 질문 있으시면 받겠습니다.</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68" name="Google Shape;268;g2e10fadd998_0_4: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29404a103_0_131: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75000"/>
              </a:lnSpc>
              <a:spcBef>
                <a:spcPts val="0"/>
              </a:spcBef>
              <a:spcAft>
                <a:spcPts val="0"/>
              </a:spcAft>
              <a:buNone/>
            </a:pPr>
            <a:r>
              <a:rPr lang="ko-KR" sz="1100">
                <a:highlight>
                  <a:srgbClr val="FFFFFF"/>
                </a:highlight>
                <a:latin typeface="Arial"/>
                <a:ea typeface="Arial"/>
                <a:cs typeface="Arial"/>
                <a:sym typeface="Arial"/>
              </a:rPr>
              <a:t>안녕하세요, 이번 섹션에서는 데이터를 연결하고 이해하는 과정에서 강수량 데이터를 분석한 결과를 공유드리겠습니다.</a:t>
            </a:r>
            <a:endParaRPr b="1" sz="1650">
              <a:highlight>
                <a:srgbClr val="FFFFFF"/>
              </a:highlight>
              <a:latin typeface="Arial"/>
              <a:ea typeface="Arial"/>
              <a:cs typeface="Arial"/>
              <a:sym typeface="Arial"/>
            </a:endParaRPr>
          </a:p>
          <a:p>
            <a:pPr indent="0" lvl="0" marL="0" rtl="0" algn="l">
              <a:lnSpc>
                <a:spcPct val="175000"/>
              </a:lnSpc>
              <a:spcBef>
                <a:spcPts val="1500"/>
              </a:spcBef>
              <a:spcAft>
                <a:spcPts val="0"/>
              </a:spcAft>
              <a:buNone/>
            </a:pPr>
            <a:r>
              <a:rPr lang="ko-KR" sz="1100">
                <a:highlight>
                  <a:srgbClr val="FFFFFF"/>
                </a:highlight>
                <a:latin typeface="Arial"/>
                <a:ea typeface="Arial"/>
                <a:cs typeface="Arial"/>
                <a:sym typeface="Arial"/>
              </a:rPr>
              <a:t>먼저, 각 건물의 시간별 평균 강수량을 분석하여 군집화한 결과를 살펴보겠습니다.</a:t>
            </a:r>
            <a:endParaRPr sz="1100">
              <a:highlight>
                <a:srgbClr val="FFFFFF"/>
              </a:highlight>
              <a:latin typeface="Arial"/>
              <a:ea typeface="Arial"/>
              <a:cs typeface="Arial"/>
              <a:sym typeface="Arial"/>
            </a:endParaRPr>
          </a:p>
          <a:p>
            <a:pPr indent="0" lvl="0" marL="0" rtl="0" algn="l">
              <a:lnSpc>
                <a:spcPct val="150000"/>
              </a:lnSpc>
              <a:spcBef>
                <a:spcPts val="1500"/>
              </a:spcBef>
              <a:spcAft>
                <a:spcPts val="0"/>
              </a:spcAft>
              <a:buNone/>
            </a:pPr>
            <a:r>
              <a:rPr b="1" lang="ko-KR" sz="1100">
                <a:highlight>
                  <a:srgbClr val="FFFFFF"/>
                </a:highlight>
                <a:latin typeface="Arial"/>
                <a:ea typeface="Arial"/>
                <a:cs typeface="Arial"/>
                <a:sym typeface="Arial"/>
              </a:rPr>
              <a:t>각 건물 시간별 평균 강수량</a:t>
            </a:r>
            <a:endParaRPr b="1" sz="1100">
              <a:highlight>
                <a:srgbClr val="FFFFFF"/>
              </a:highlight>
              <a:latin typeface="Arial"/>
              <a:ea typeface="Arial"/>
              <a:cs typeface="Arial"/>
              <a:sym typeface="Arial"/>
            </a:endParaRPr>
          </a:p>
          <a:p>
            <a:pPr indent="0" lvl="0" marL="0" rtl="0" algn="l">
              <a:lnSpc>
                <a:spcPct val="175000"/>
              </a:lnSpc>
              <a:spcBef>
                <a:spcPts val="200"/>
              </a:spcBef>
              <a:spcAft>
                <a:spcPts val="0"/>
              </a:spcAft>
              <a:buNone/>
            </a:pPr>
            <a:r>
              <a:rPr lang="ko-KR" sz="1100">
                <a:highlight>
                  <a:srgbClr val="FFFFFF"/>
                </a:highlight>
                <a:latin typeface="Arial"/>
                <a:ea typeface="Arial"/>
                <a:cs typeface="Arial"/>
                <a:sym typeface="Arial"/>
              </a:rPr>
              <a:t>왼쪽 상단의 그래프는 각 건물의 시간별 평균 강수량을 나타낸 것입니다.</a:t>
            </a:r>
            <a:endParaRPr sz="1100">
              <a:highlight>
                <a:srgbClr val="FFFFFF"/>
              </a:highlight>
              <a:latin typeface="Arial"/>
              <a:ea typeface="Arial"/>
              <a:cs typeface="Arial"/>
              <a:sym typeface="Arial"/>
            </a:endParaRPr>
          </a:p>
          <a:p>
            <a:pPr indent="-298450" lvl="0" marL="457200" rtl="0" algn="l">
              <a:lnSpc>
                <a:spcPct val="115000"/>
              </a:lnSpc>
              <a:spcBef>
                <a:spcPts val="2100"/>
              </a:spcBef>
              <a:spcAft>
                <a:spcPts val="0"/>
              </a:spcAft>
              <a:buClr>
                <a:schemeClr val="dk1"/>
              </a:buClr>
              <a:buSzPts val="1100"/>
              <a:buChar char="●"/>
            </a:pPr>
            <a:r>
              <a:rPr lang="ko-KR" sz="1100">
                <a:highlight>
                  <a:srgbClr val="FFFFFF"/>
                </a:highlight>
                <a:latin typeface="Arial"/>
                <a:ea typeface="Arial"/>
                <a:cs typeface="Arial"/>
                <a:sym typeface="Arial"/>
              </a:rPr>
              <a:t>이 그래프들은 하루 동안 각 시간대별로 평균 강수량이 어떻게 변하는지 보여줍니다.</a:t>
            </a:r>
            <a:endParaRPr sz="110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ko-KR" sz="1100">
                <a:highlight>
                  <a:srgbClr val="FFFFFF"/>
                </a:highlight>
                <a:latin typeface="Arial"/>
                <a:ea typeface="Arial"/>
                <a:cs typeface="Arial"/>
                <a:sym typeface="Arial"/>
              </a:rPr>
              <a:t>각 건물마다 강수량 패턴이 다르며, 이는 각 건물이 위치한 지역의 기상 조건이나 지리적 특성에 따라 달라질 수 있습니다.</a:t>
            </a:r>
            <a:endParaRPr sz="1100">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sz="1100">
                <a:highlight>
                  <a:srgbClr val="FFFFFF"/>
                </a:highlight>
                <a:latin typeface="Arial"/>
                <a:ea typeface="Arial"/>
                <a:cs typeface="Arial"/>
                <a:sym typeface="Arial"/>
              </a:rPr>
              <a:t>강수량 군집화 결과</a:t>
            </a:r>
            <a:endParaRPr b="1" sz="1100">
              <a:highlight>
                <a:srgbClr val="FFFFFF"/>
              </a:highlight>
              <a:latin typeface="Arial"/>
              <a:ea typeface="Arial"/>
              <a:cs typeface="Arial"/>
              <a:sym typeface="Arial"/>
            </a:endParaRPr>
          </a:p>
          <a:p>
            <a:pPr indent="0" lvl="0" marL="0" rtl="0" algn="l">
              <a:lnSpc>
                <a:spcPct val="175000"/>
              </a:lnSpc>
              <a:spcBef>
                <a:spcPts val="200"/>
              </a:spcBef>
              <a:spcAft>
                <a:spcPts val="0"/>
              </a:spcAft>
              <a:buNone/>
            </a:pPr>
            <a:r>
              <a:rPr lang="ko-KR" sz="1100">
                <a:highlight>
                  <a:srgbClr val="FFFFFF"/>
                </a:highlight>
                <a:latin typeface="Arial"/>
                <a:ea typeface="Arial"/>
                <a:cs typeface="Arial"/>
                <a:sym typeface="Arial"/>
              </a:rPr>
              <a:t>오른쪽 상단의 그래프는 강수량 데이터를 군집화한 결과를 보여줍니다.</a:t>
            </a:r>
            <a:endParaRPr sz="1100">
              <a:highlight>
                <a:srgbClr val="FFFFFF"/>
              </a:highlight>
              <a:latin typeface="Arial"/>
              <a:ea typeface="Arial"/>
              <a:cs typeface="Arial"/>
              <a:sym typeface="Arial"/>
            </a:endParaRPr>
          </a:p>
          <a:p>
            <a:pPr indent="-298450" lvl="0" marL="457200" rtl="0" algn="l">
              <a:lnSpc>
                <a:spcPct val="115000"/>
              </a:lnSpc>
              <a:spcBef>
                <a:spcPts val="2100"/>
              </a:spcBef>
              <a:spcAft>
                <a:spcPts val="0"/>
              </a:spcAft>
              <a:buClr>
                <a:schemeClr val="dk1"/>
              </a:buClr>
              <a:buSzPts val="1100"/>
              <a:buChar char="●"/>
            </a:pPr>
            <a:r>
              <a:rPr lang="ko-KR" sz="1100">
                <a:highlight>
                  <a:srgbClr val="FFFFFF"/>
                </a:highlight>
                <a:latin typeface="Arial"/>
                <a:ea typeface="Arial"/>
                <a:cs typeface="Arial"/>
                <a:sym typeface="Arial"/>
              </a:rPr>
              <a:t>6개의 클러스터로 분류되었으며, 각 클러스터는 강수량 패턴이 유사한 건물들로 구성되어 있습니다.</a:t>
            </a:r>
            <a:endParaRPr sz="110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ko-KR" sz="1100">
                <a:highlight>
                  <a:srgbClr val="FFFFFF"/>
                </a:highlight>
                <a:latin typeface="Arial"/>
                <a:ea typeface="Arial"/>
                <a:cs typeface="Arial"/>
                <a:sym typeface="Arial"/>
              </a:rPr>
              <a:t>각 클러스터 내의 강수량 패턴을 보면, 특정 시간대에 강수량이 집중되거나 일정한 패턴을 보이는 것을 알 수 있습니다.</a:t>
            </a:r>
            <a:endParaRPr sz="1100">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sz="1100">
                <a:highlight>
                  <a:srgbClr val="FFFFFF"/>
                </a:highlight>
                <a:latin typeface="Arial"/>
                <a:ea typeface="Arial"/>
                <a:cs typeface="Arial"/>
                <a:sym typeface="Arial"/>
              </a:rPr>
              <a:t>엘보우 그래프 &amp; 실루엣 점수</a:t>
            </a:r>
            <a:endParaRPr b="1" sz="1100">
              <a:highlight>
                <a:srgbClr val="FFFFFF"/>
              </a:highlight>
              <a:latin typeface="Arial"/>
              <a:ea typeface="Arial"/>
              <a:cs typeface="Arial"/>
              <a:sym typeface="Arial"/>
            </a:endParaRPr>
          </a:p>
          <a:p>
            <a:pPr indent="0" lvl="0" marL="0" rtl="0" algn="l">
              <a:lnSpc>
                <a:spcPct val="175000"/>
              </a:lnSpc>
              <a:spcBef>
                <a:spcPts val="200"/>
              </a:spcBef>
              <a:spcAft>
                <a:spcPts val="0"/>
              </a:spcAft>
              <a:buNone/>
            </a:pPr>
            <a:r>
              <a:rPr lang="ko-KR" sz="1100">
                <a:highlight>
                  <a:srgbClr val="FFFFFF"/>
                </a:highlight>
                <a:latin typeface="Arial"/>
                <a:ea typeface="Arial"/>
                <a:cs typeface="Arial"/>
                <a:sym typeface="Arial"/>
              </a:rPr>
              <a:t>아래쪽의 두 그래프는 최적의 군집 수를 결정하기 위해 사용한 엘보우 그래프와 실루엣 점수입니다.</a:t>
            </a:r>
            <a:endParaRPr sz="1100">
              <a:highlight>
                <a:srgbClr val="FFFFFF"/>
              </a:highlight>
              <a:latin typeface="Arial"/>
              <a:ea typeface="Arial"/>
              <a:cs typeface="Arial"/>
              <a:sym typeface="Arial"/>
            </a:endParaRPr>
          </a:p>
          <a:p>
            <a:pPr indent="-298450" lvl="0" marL="457200" rtl="0" algn="l">
              <a:lnSpc>
                <a:spcPct val="115000"/>
              </a:lnSpc>
              <a:spcBef>
                <a:spcPts val="2100"/>
              </a:spcBef>
              <a:spcAft>
                <a:spcPts val="0"/>
              </a:spcAft>
              <a:buClr>
                <a:schemeClr val="dk1"/>
              </a:buClr>
              <a:buSzPts val="1100"/>
              <a:buChar char="●"/>
            </a:pPr>
            <a:r>
              <a:rPr lang="ko-KR" sz="1100">
                <a:highlight>
                  <a:srgbClr val="FFFFFF"/>
                </a:highlight>
                <a:latin typeface="Arial"/>
                <a:ea typeface="Arial"/>
                <a:cs typeface="Arial"/>
                <a:sym typeface="Arial"/>
              </a:rPr>
              <a:t>왼쪽의 엘보우 그래프는 군집 수에 따른 오차 제곱합(SSE)의 변화를 나타냅니다. 군집 수가 증가할수록 SSE가 감소하지만, 특정 지점 이후로는 감소 폭이 줄어드는 것을 확인할 수 있습니다.</a:t>
            </a:r>
            <a:endParaRPr sz="1100">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ko-KR" sz="1100">
                <a:highlight>
                  <a:srgbClr val="FFFFFF"/>
                </a:highlight>
                <a:latin typeface="Arial"/>
                <a:ea typeface="Arial"/>
                <a:cs typeface="Arial"/>
                <a:sym typeface="Arial"/>
              </a:rPr>
              <a:t>오른쪽의 실루엣 점수 그래프는 각 군집의 응집력과 분리도를 보여줍니다. 높은 실루엣 점수는 더 나은 군집화를 의미합니다.</a:t>
            </a:r>
            <a:endParaRPr sz="1100">
              <a:highlight>
                <a:srgbClr val="FFFFFF"/>
              </a:highlight>
              <a:latin typeface="Arial"/>
              <a:ea typeface="Arial"/>
              <a:cs typeface="Arial"/>
              <a:sym typeface="Arial"/>
            </a:endParaRPr>
          </a:p>
          <a:p>
            <a:pPr indent="0" lvl="0" marL="0" rtl="0" algn="l">
              <a:lnSpc>
                <a:spcPct val="175000"/>
              </a:lnSpc>
              <a:spcBef>
                <a:spcPts val="2100"/>
              </a:spcBef>
              <a:spcAft>
                <a:spcPts val="0"/>
              </a:spcAft>
              <a:buNone/>
            </a:pPr>
            <a:r>
              <a:rPr lang="ko-KR" sz="1100">
                <a:highlight>
                  <a:srgbClr val="FFFFFF"/>
                </a:highlight>
                <a:latin typeface="Arial"/>
                <a:ea typeface="Arial"/>
                <a:cs typeface="Arial"/>
                <a:sym typeface="Arial"/>
              </a:rPr>
              <a:t>엘보우 그래프와 실루엣 점수를 함께 고려하여 최적의 군집 수를 선택하였습니다. 이 분석을 통해 각 건물의 시간별 강수량 패턴을 더 명확하게 이해할 수 있었으며, 이를 바탕으로 기상 조건에 따른 에너지 관리 방안을 마련할 수 있습니다.</a:t>
            </a:r>
            <a:endParaRPr sz="1100">
              <a:highlight>
                <a:srgbClr val="FFFFFF"/>
              </a:highlight>
              <a:latin typeface="Arial"/>
              <a:ea typeface="Arial"/>
              <a:cs typeface="Arial"/>
              <a:sym typeface="Arial"/>
            </a:endParaRPr>
          </a:p>
          <a:p>
            <a:pPr indent="0" lvl="0" marL="0" rtl="0" algn="l">
              <a:lnSpc>
                <a:spcPct val="175000"/>
              </a:lnSpc>
              <a:spcBef>
                <a:spcPts val="1500"/>
              </a:spcBef>
              <a:spcAft>
                <a:spcPts val="0"/>
              </a:spcAft>
              <a:buNone/>
            </a:pPr>
            <a:r>
              <a:rPr lang="ko-KR" sz="1100">
                <a:highlight>
                  <a:srgbClr val="FFFFFF"/>
                </a:highlight>
                <a:latin typeface="Arial"/>
                <a:ea typeface="Arial"/>
                <a:cs typeface="Arial"/>
                <a:sym typeface="Arial"/>
              </a:rPr>
              <a:t>이상으로 데이터 분석의 두 번째 단계를 마치겠습니다. 감사합니다.</a:t>
            </a:r>
            <a:endParaRPr sz="1100">
              <a:highlight>
                <a:srgbClr val="FFFFFF"/>
              </a:highlight>
              <a:latin typeface="Arial"/>
              <a:ea typeface="Arial"/>
              <a:cs typeface="Arial"/>
              <a:sym typeface="Arial"/>
            </a:endParaRPr>
          </a:p>
          <a:p>
            <a:pPr indent="0" lvl="0" marL="0" rtl="0" algn="l">
              <a:lnSpc>
                <a:spcPct val="175000"/>
              </a:lnSpc>
              <a:spcBef>
                <a:spcPts val="1500"/>
              </a:spcBef>
              <a:spcAft>
                <a:spcPts val="0"/>
              </a:spcAft>
              <a:buNone/>
            </a:pPr>
            <a:r>
              <a:t/>
            </a:r>
            <a:endParaRPr sz="1100">
              <a:highlight>
                <a:srgbClr val="FFFFFF"/>
              </a:highlight>
              <a:latin typeface="Arial"/>
              <a:ea typeface="Arial"/>
              <a:cs typeface="Arial"/>
              <a:sym typeface="Arial"/>
            </a:endParaRPr>
          </a:p>
          <a:p>
            <a:pPr indent="0" lvl="0" marL="0" rtl="0" algn="l">
              <a:lnSpc>
                <a:spcPct val="160000"/>
              </a:lnSpc>
              <a:spcBef>
                <a:spcPts val="0"/>
              </a:spcBef>
              <a:spcAft>
                <a:spcPts val="0"/>
              </a:spcAft>
              <a:buNone/>
            </a:pPr>
            <a:r>
              <a:rPr b="1" lang="ko-KR" sz="1650">
                <a:highlight>
                  <a:srgbClr val="FFFFFF"/>
                </a:highlight>
                <a:latin typeface="Arial"/>
                <a:ea typeface="Arial"/>
                <a:cs typeface="Arial"/>
                <a:sym typeface="Arial"/>
              </a:rPr>
              <a:t>엘보우 그래프와 실루엣 점수에 따른 최적 군집 수</a:t>
            </a:r>
            <a:endParaRPr b="1" sz="1650">
              <a:highlight>
                <a:srgbClr val="FFFFFF"/>
              </a:highlight>
              <a:latin typeface="Arial"/>
              <a:ea typeface="Arial"/>
              <a:cs typeface="Arial"/>
              <a:sym typeface="Arial"/>
            </a:endParaRPr>
          </a:p>
          <a:p>
            <a:pPr indent="0" lvl="0" marL="0" rtl="0" algn="l">
              <a:lnSpc>
                <a:spcPct val="175000"/>
              </a:lnSpc>
              <a:spcBef>
                <a:spcPts val="400"/>
              </a:spcBef>
              <a:spcAft>
                <a:spcPts val="0"/>
              </a:spcAft>
              <a:buNone/>
            </a:pPr>
            <a:r>
              <a:rPr lang="ko-KR" sz="1100">
                <a:highlight>
                  <a:srgbClr val="FFFFFF"/>
                </a:highlight>
                <a:latin typeface="Arial"/>
                <a:ea typeface="Arial"/>
                <a:cs typeface="Arial"/>
                <a:sym typeface="Arial"/>
              </a:rPr>
              <a:t>엘보우 그래프에서 최적의 군집 수를 결정하는 방법은 그래프에서 급격한 변곡점을 찾는 것입니다. 그래프에서 SSE (Sum of Squared Errors, 오차 제곱합)가 급격히 감소한 후 더 이상 크게 감소하지 않는 지점을 찾아야 합니다.</a:t>
            </a:r>
            <a:endParaRPr sz="1100">
              <a:highlight>
                <a:srgbClr val="FFFFFF"/>
              </a:highlight>
              <a:latin typeface="Arial"/>
              <a:ea typeface="Arial"/>
              <a:cs typeface="Arial"/>
              <a:sym typeface="Arial"/>
            </a:endParaRPr>
          </a:p>
          <a:p>
            <a:pPr indent="-298450" lvl="0" marL="457200" rtl="0" algn="l">
              <a:lnSpc>
                <a:spcPct val="115000"/>
              </a:lnSpc>
              <a:spcBef>
                <a:spcPts val="2100"/>
              </a:spcBef>
              <a:spcAft>
                <a:spcPts val="0"/>
              </a:spcAft>
              <a:buClr>
                <a:schemeClr val="dk1"/>
              </a:buClr>
              <a:buSzPts val="1100"/>
              <a:buChar char="●"/>
            </a:pPr>
            <a:r>
              <a:rPr lang="ko-KR" sz="1100">
                <a:highlight>
                  <a:srgbClr val="FFFFFF"/>
                </a:highlight>
                <a:latin typeface="Arial"/>
                <a:ea typeface="Arial"/>
                <a:cs typeface="Arial"/>
                <a:sym typeface="Arial"/>
              </a:rPr>
              <a:t>엘보우 그래프: 왼쪽 아래 그래프를 보면, 군집 수가 2에서 3으로 갈 때 SSE가 급격히 감소하고, 그 이후로는 감소 폭이 줄어듭니다. 이는 3에서 급격한 변곡</a:t>
            </a:r>
            <a:endParaRPr sz="1100">
              <a:highlight>
                <a:srgbClr val="FFFFFF"/>
              </a:highlight>
              <a:latin typeface="Arial"/>
              <a:ea typeface="Arial"/>
              <a:cs typeface="Arial"/>
              <a:sym typeface="Arial"/>
            </a:endParaRPr>
          </a:p>
          <a:p>
            <a:pPr indent="0" lvl="0" marL="0" rtl="0" algn="l">
              <a:lnSpc>
                <a:spcPct val="175000"/>
              </a:lnSpc>
              <a:spcBef>
                <a:spcPts val="600"/>
              </a:spcBef>
              <a:spcAft>
                <a:spcPts val="0"/>
              </a:spcAft>
              <a:buNone/>
            </a:pPr>
            <a:r>
              <a:rPr lang="ko-KR" sz="1100">
                <a:highlight>
                  <a:srgbClr val="FFFFFF"/>
                </a:highlight>
                <a:latin typeface="Arial"/>
                <a:ea typeface="Arial"/>
                <a:cs typeface="Arial"/>
                <a:sym typeface="Arial"/>
              </a:rPr>
              <a:t>점을 나타내므로 최적의 군집 수는 3일 가능성이 높습니다.</a:t>
            </a:r>
            <a:endParaRPr sz="1100">
              <a:highlight>
                <a:srgbClr val="FFFFFF"/>
              </a:highlight>
              <a:latin typeface="Arial"/>
              <a:ea typeface="Arial"/>
              <a:cs typeface="Arial"/>
              <a:sym typeface="Arial"/>
            </a:endParaRPr>
          </a:p>
          <a:p>
            <a:pPr indent="-298450" lvl="0" marL="457200" rtl="0" algn="l">
              <a:lnSpc>
                <a:spcPct val="115000"/>
              </a:lnSpc>
              <a:spcBef>
                <a:spcPts val="2100"/>
              </a:spcBef>
              <a:spcAft>
                <a:spcPts val="0"/>
              </a:spcAft>
              <a:buClr>
                <a:schemeClr val="dk1"/>
              </a:buClr>
              <a:buSzPts val="1100"/>
              <a:buChar char="●"/>
            </a:pPr>
            <a:r>
              <a:rPr lang="ko-KR" sz="1100">
                <a:highlight>
                  <a:srgbClr val="FFFFFF"/>
                </a:highlight>
                <a:latin typeface="Arial"/>
                <a:ea typeface="Arial"/>
                <a:cs typeface="Arial"/>
                <a:sym typeface="Arial"/>
              </a:rPr>
              <a:t>실루엣 점수: 오른쪽 아래 그래프를 보면, 실루엣 점수가 2에서 3으로 갈 때 가장 높고, 그 이후로는 감소하는 경향을 보입니다. 이는 군집 수가 3일 때 군집이 가장 잘 분리된다는 것을 의미합니다.</a:t>
            </a:r>
            <a:endParaRPr sz="1100">
              <a:highlight>
                <a:srgbClr val="FFFFFF"/>
              </a:highlight>
              <a:latin typeface="Arial"/>
              <a:ea typeface="Arial"/>
              <a:cs typeface="Arial"/>
              <a:sym typeface="Arial"/>
            </a:endParaRPr>
          </a:p>
          <a:p>
            <a:pPr indent="0" lvl="0" marL="0" rtl="0" algn="l">
              <a:lnSpc>
                <a:spcPct val="175000"/>
              </a:lnSpc>
              <a:spcBef>
                <a:spcPts val="2100"/>
              </a:spcBef>
              <a:spcAft>
                <a:spcPts val="0"/>
              </a:spcAft>
              <a:buNone/>
            </a:pPr>
            <a:r>
              <a:rPr lang="ko-KR" sz="1100">
                <a:highlight>
                  <a:srgbClr val="FFFFFF"/>
                </a:highlight>
                <a:latin typeface="Arial"/>
                <a:ea typeface="Arial"/>
                <a:cs typeface="Arial"/>
                <a:sym typeface="Arial"/>
              </a:rPr>
              <a:t>따라서, 엘보우 그래프와 실루엣 점수를 함께 고려했을 때, 최적의 군집 수는 3입니다.</a:t>
            </a:r>
            <a:endParaRPr sz="1100">
              <a:highlight>
                <a:srgbClr val="FFFFFF"/>
              </a:highlight>
              <a:latin typeface="Arial"/>
              <a:ea typeface="Arial"/>
              <a:cs typeface="Arial"/>
              <a:sym typeface="Arial"/>
            </a:endParaRPr>
          </a:p>
          <a:p>
            <a:pPr indent="0" lvl="0" marL="0" rtl="0" algn="l">
              <a:lnSpc>
                <a:spcPct val="175000"/>
              </a:lnSpc>
              <a:spcBef>
                <a:spcPts val="1500"/>
              </a:spcBef>
              <a:spcAft>
                <a:spcPts val="0"/>
              </a:spcAft>
              <a:buNone/>
            </a:pPr>
            <a:r>
              <a:t/>
            </a:r>
            <a:endParaRPr sz="1100">
              <a:highlight>
                <a:srgbClr val="FFFFFF"/>
              </a:highlight>
              <a:latin typeface="Arial"/>
              <a:ea typeface="Arial"/>
              <a:cs typeface="Arial"/>
              <a:sym typeface="Arial"/>
            </a:endParaRPr>
          </a:p>
          <a:p>
            <a:pPr indent="0" lvl="0" marL="0" rtl="0" algn="l">
              <a:lnSpc>
                <a:spcPct val="175000"/>
              </a:lnSpc>
              <a:spcBef>
                <a:spcPts val="0"/>
              </a:spcBef>
              <a:spcAft>
                <a:spcPts val="0"/>
              </a:spcAft>
              <a:buNone/>
            </a:pPr>
            <a:r>
              <a:rPr lang="ko-KR" sz="1100">
                <a:highlight>
                  <a:srgbClr val="FFFFFF"/>
                </a:highlight>
                <a:latin typeface="Arial"/>
                <a:ea typeface="Arial"/>
                <a:cs typeface="Arial"/>
                <a:sym typeface="Arial"/>
              </a:rPr>
              <a:t>이렇게 해서 이번 섹션에서는 데이터 분석의 두 번째 단계인 데이터를 연결하고 이해하는 과정에서 강수량 데이터를 분석한 결과를 공유드렸습니다. 이를 통해 각 건물의 시간별 강수량 패턴을 더 잘 이해할 수 있었으며, 최적의 군집 수를 3으로 결정하여 데이터를 좀 더 깊이 들여다 볼 수 있었습니다.</a:t>
            </a:r>
            <a:endParaRPr/>
          </a:p>
        </p:txBody>
      </p:sp>
      <p:sp>
        <p:nvSpPr>
          <p:cNvPr id="288" name="Google Shape;288;g2729404a103_0_131: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29404a103_0_109: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solidFill>
                  <a:srgbClr val="0D0D0D"/>
                </a:solidFill>
                <a:highlight>
                  <a:srgbClr val="FFFFFF"/>
                </a:highlight>
                <a:latin typeface="Arial"/>
                <a:ea typeface="Arial"/>
                <a:cs typeface="Arial"/>
                <a:sym typeface="Arial"/>
              </a:rPr>
              <a:t>안녕하세요, 이번 섹션에서는 데이터 분석의 두 번째 단계인 데이터를 연결하고 이해하는 과정에 대해 설명드리겠습니다</a:t>
            </a:r>
            <a:endParaRPr b="1" sz="1900">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rPr lang="ko-KR">
                <a:solidFill>
                  <a:srgbClr val="0D0D0D"/>
                </a:solidFill>
                <a:highlight>
                  <a:srgbClr val="FFFFFF"/>
                </a:highlight>
                <a:latin typeface="Arial"/>
                <a:ea typeface="Arial"/>
                <a:cs typeface="Arial"/>
                <a:sym typeface="Arial"/>
              </a:rPr>
              <a:t>먼저, 주말과 평일의 전력 사용량 패턴을 분석했습니다.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None/>
            </a:pPr>
            <a:r>
              <a:rPr b="1" lang="ko-KR">
                <a:solidFill>
                  <a:srgbClr val="0D0D0D"/>
                </a:solidFill>
                <a:highlight>
                  <a:srgbClr val="FFFFFF"/>
                </a:highlight>
                <a:latin typeface="Arial"/>
                <a:ea typeface="Arial"/>
                <a:cs typeface="Arial"/>
                <a:sym typeface="Arial"/>
              </a:rPr>
              <a:t>주말&amp;평일 군집화</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왼쪽 상단의 그래프는 각 건물의 주말과 평일 전력 사용량을 시각화한 것입니다.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왼쪽 그래프는 1번 건물의 평일 전력 사용량을 나타내며, 전력 사용량이 아침부터 저녁까지 점진적으로 증가하는 패턴을 보여줍니다.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오른쪽 그래프는 동일 건물의 주말 전력 사용량을 보여줍니다. 주말에는 전력 사용량이 낮에 급격히 증가한 후, 저녁에 감소하는 패턴을 나타냅니다.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a:solidFill>
                  <a:srgbClr val="0D0D0D"/>
                </a:solidFill>
                <a:highlight>
                  <a:srgbClr val="FFFFFF"/>
                </a:highlight>
                <a:latin typeface="Arial"/>
                <a:ea typeface="Arial"/>
                <a:cs typeface="Arial"/>
                <a:sym typeface="Arial"/>
              </a:rPr>
              <a:t>주중 전력 사용량 군집화 (1,2,3)</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오른쪽 상단의 그래프는 주중과 주말의 전력 사용량을 각각 군집화한 결과입니다.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여기서는 3개의 군집으로 분류되었습니다. 각 군집은 전력 사용량 패턴이 유사한 건물들로 구성되어 있습니다.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주중 전력 사용량 그래프에서, 1번 군집은 높은 전력 사용량을 보이며, 2번 군집과 3번 군집은 상대적으로 낮은 전력 사용량을 보여줍니다.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a:solidFill>
                  <a:srgbClr val="0D0D0D"/>
                </a:solidFill>
                <a:highlight>
                  <a:srgbClr val="FFFFFF"/>
                </a:highlight>
                <a:latin typeface="Arial"/>
                <a:ea typeface="Arial"/>
                <a:cs typeface="Arial"/>
                <a:sym typeface="Arial"/>
              </a:rPr>
              <a:t>주말 전력 사용량 군집화 (a,b,c,d)</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오른쪽 중간의 그래프는 주말 전력 사용량을 군집화한 결과입니다.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주말에는 4개의 군집으로 분류되었습니다.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a, b, c, d 군집 각각의 전력 사용량 패턴이 다르며, 이는 각 군집에 속한 건물들이 주말에 어떻게 전력을 사용하는지를 보여줍니다.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a:solidFill>
                  <a:srgbClr val="0D0D0D"/>
                </a:solidFill>
                <a:highlight>
                  <a:srgbClr val="FFFFFF"/>
                </a:highlight>
                <a:latin typeface="Arial"/>
                <a:ea typeface="Arial"/>
                <a:cs typeface="Arial"/>
                <a:sym typeface="Arial"/>
              </a:rPr>
              <a:t>엘보우 그래프 &amp; 실루엣 점수</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아래쪽 그래프는 최적의 군집 수를 결정하기 위해 사용한 엘보우 그래프와 실루엣 점수입니다.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왼쪽의 엘보우 그래프는 군집 수에 따른 오차 제곱합(SSE)의 변화를 보여줍니다. 여기서 군집 수가 증가할수록 SSE가 감소하는 경향을 보입니다.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오른쪽의 실루엣 점수 그래프는 각 군집의 응집력과 분리도를 나타냅니다. 높은 실루엣 점수는 좋은 군집화의 지표가 됩니다.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2100"/>
              </a:spcBef>
              <a:spcAft>
                <a:spcPts val="0"/>
              </a:spcAft>
              <a:buNone/>
            </a:pPr>
            <a:r>
              <a:rPr b="1" lang="ko-KR">
                <a:solidFill>
                  <a:srgbClr val="0D0D0D"/>
                </a:solidFill>
                <a:highlight>
                  <a:srgbClr val="FFFFFF"/>
                </a:highlight>
                <a:latin typeface="Arial"/>
                <a:ea typeface="Arial"/>
                <a:cs typeface="Arial"/>
                <a:sym typeface="Arial"/>
              </a:rPr>
              <a:t>군집 결과</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오른쪽 하단의 표는 주중 및 주말 군집 결과를 요약한 것입니다.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각 건물은 주중과 주말 군집에 따라 분류되었으며, 이는 건물의 전력 사용량 패턴을 보다 명확하게 이해할 수 있게 합니다.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2100"/>
              </a:spcBef>
              <a:spcAft>
                <a:spcPts val="0"/>
              </a:spcAft>
              <a:buNone/>
            </a:pPr>
            <a:r>
              <a:rPr lang="ko-KR">
                <a:solidFill>
                  <a:srgbClr val="0D0D0D"/>
                </a:solidFill>
                <a:highlight>
                  <a:srgbClr val="FFFFFF"/>
                </a:highlight>
                <a:latin typeface="Arial"/>
                <a:ea typeface="Arial"/>
                <a:cs typeface="Arial"/>
                <a:sym typeface="Arial"/>
              </a:rPr>
              <a:t>이러한 분석을 통해 각 건물의 전력 사용량 패턴을 더 잘 이해할 수 있었으며, 이를 바탕으로 효율적인 에너지 관리 방안을 마련할 수 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rPr lang="ko-KR">
                <a:solidFill>
                  <a:srgbClr val="0D0D0D"/>
                </a:solidFill>
                <a:highlight>
                  <a:srgbClr val="FFFFFF"/>
                </a:highlight>
                <a:latin typeface="Arial"/>
                <a:ea typeface="Arial"/>
                <a:cs typeface="Arial"/>
                <a:sym typeface="Arial"/>
              </a:rPr>
              <a:t>이상으로 데이터 분석의 두 번째 단계를 마치겠습니다. 감사합니다.</a:t>
            </a:r>
            <a:endParaRPr>
              <a:solidFill>
                <a:srgbClr val="0D0D0D"/>
              </a:solidFill>
              <a:highlight>
                <a:srgbClr val="FFFFFF"/>
              </a:highlight>
              <a:latin typeface="Arial"/>
              <a:ea typeface="Arial"/>
              <a:cs typeface="Arial"/>
              <a:sym typeface="Arial"/>
            </a:endParaRPr>
          </a:p>
          <a:p>
            <a:pPr indent="0" lvl="0" marL="0" rtl="0" algn="l">
              <a:spcBef>
                <a:spcPts val="1500"/>
              </a:spcBef>
              <a:spcAft>
                <a:spcPts val="0"/>
              </a:spcAft>
              <a:buNone/>
            </a:pPr>
            <a:r>
              <a:t/>
            </a:r>
            <a:endParaRPr/>
          </a:p>
          <a:p>
            <a:pPr indent="0" lvl="0" marL="0" rtl="0" algn="l">
              <a:spcBef>
                <a:spcPts val="0"/>
              </a:spcBef>
              <a:spcAft>
                <a:spcPts val="0"/>
              </a:spcAft>
              <a:buNone/>
            </a:pPr>
            <a:r>
              <a:rPr lang="ko-KR"/>
              <a:t>—-</a:t>
            </a:r>
            <a:endParaRPr/>
          </a:p>
          <a:p>
            <a:pPr indent="0" lvl="0" marL="0" rtl="0" algn="l">
              <a:spcBef>
                <a:spcPts val="0"/>
              </a:spcBef>
              <a:spcAft>
                <a:spcPts val="0"/>
              </a:spcAft>
              <a:buNone/>
            </a:pPr>
            <a:r>
              <a:rPr lang="ko-KR">
                <a:solidFill>
                  <a:srgbClr val="0D0D0D"/>
                </a:solidFill>
                <a:highlight>
                  <a:srgbClr val="FFFFFF"/>
                </a:highlight>
                <a:latin typeface="Arial"/>
                <a:ea typeface="Arial"/>
                <a:cs typeface="Arial"/>
                <a:sym typeface="Arial"/>
              </a:rPr>
              <a:t>- **엘보우 방법**: 군집의 최적 개수를 결정하기 위해 SSE 그래프에서 팔꿈치 모양의 급격한 변곡점을 찾는 방법.</a:t>
            </a:r>
            <a:endParaRPr>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lang="ko-KR">
                <a:solidFill>
                  <a:srgbClr val="0D0D0D"/>
                </a:solidFill>
                <a:highlight>
                  <a:srgbClr val="FFFFFF"/>
                </a:highlight>
                <a:latin typeface="Arial"/>
                <a:ea typeface="Arial"/>
                <a:cs typeface="Arial"/>
                <a:sym typeface="Arial"/>
              </a:rPr>
              <a:t>- **실루엣 점수**: 군집의 품질을 평가하는 지표로, 군집 내 응집도와 군집 간 분리도를 나타냄.</a:t>
            </a:r>
            <a:endParaRPr>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lang="ko-KR">
                <a:solidFill>
                  <a:srgbClr val="0D0D0D"/>
                </a:solidFill>
                <a:highlight>
                  <a:srgbClr val="FFFFFF"/>
                </a:highlight>
                <a:latin typeface="Arial"/>
                <a:ea typeface="Arial"/>
                <a:cs typeface="Arial"/>
                <a:sym typeface="Arial"/>
              </a:rPr>
              <a:t>- **오차 제곱합 (SSE)**: 각 데이터 포인트와 군집 중심점 간의 거리 제곱합으로, 군집의 내부 응집도를 측정하는 지표.</a:t>
            </a:r>
            <a:endParaRPr/>
          </a:p>
        </p:txBody>
      </p:sp>
      <p:sp>
        <p:nvSpPr>
          <p:cNvPr id="304" name="Google Shape;304;g2729404a103_0_109: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29404a103_0_145: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solidFill>
                  <a:srgbClr val="0D0D0D"/>
                </a:solidFill>
                <a:highlight>
                  <a:srgbClr val="FFFFFF"/>
                </a:highlight>
                <a:latin typeface="Arial"/>
                <a:ea typeface="Arial"/>
                <a:cs typeface="Arial"/>
                <a:sym typeface="Arial"/>
              </a:rPr>
              <a:t>안녕하세요. 오늘 저는 데이터 분석 결과를 공유하고자 합니다.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rPr lang="ko-KR">
                <a:solidFill>
                  <a:srgbClr val="0D0D0D"/>
                </a:solidFill>
                <a:highlight>
                  <a:srgbClr val="FFFFFF"/>
                </a:highlight>
                <a:latin typeface="Arial"/>
                <a:ea typeface="Arial"/>
                <a:cs typeface="Arial"/>
                <a:sym typeface="Arial"/>
              </a:rPr>
              <a:t>우선, '시간에 따른 온도 변화' 그래프를 보겠습니다. 이 그래프는 시간에 따른 온도의 변화를 나타내고 있습니다. 여기서 주목할 점은 6월에서 8월로 갈수록 날씨가 더워지는 경향, 즉 기온이 상승하는 패턴을 확인할 수 있다는 것입니다. 이것이 첫 번째 인사이트입니다.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Insight 1: 6월에서 8월로 갈수록 날씨가 더워지는 경향이 보입니다. 이를 어떻게 활용할 수 있을까요?</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2100"/>
              </a:spcBef>
              <a:spcAft>
                <a:spcPts val="0"/>
              </a:spcAft>
              <a:buNone/>
            </a:pPr>
            <a:r>
              <a:rPr lang="ko-KR">
                <a:solidFill>
                  <a:srgbClr val="0D0D0D"/>
                </a:solidFill>
                <a:highlight>
                  <a:srgbClr val="FFFFFF"/>
                </a:highlight>
                <a:latin typeface="Arial"/>
                <a:ea typeface="Arial"/>
                <a:cs typeface="Arial"/>
                <a:sym typeface="Arial"/>
              </a:rPr>
              <a:t>다음으로, '건물 별 평균 전력사용량' 그래프를 살펴보겠습니다. 각 건물 번호에 따른 주중과 주말의 전력 사용량 추이를 비교하고 있습니다. 이 그래프들에서 몇 가지 흥미로운 점을 발견할 수 있습니다.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Insight 2: 건물 별 시간별 평균 전력사용량 경향이 다른 것을 확인할 수 있습니다. 어떤 건물은 일정한 패턴을 보이고, 어떤 건물은 그렇지 않은 경향을 보입니다. 이를 통해 건물의 유형을 나눌 수 있을까요?</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Insight 3: 주중과 주말에 따른 전력 사용량의 차이가 건물마다 상이합니다. 이를 통해 건물의 유형을 예측할 수 있을까요?</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21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마지막으로, 이러한 시각화를 통해 건물 별 피크타임을 파악하고, 이를 바탕으로 비즈니스 모델에 접목할 수 있는 방법에 대해 고민해볼 수 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rPr lang="ko-KR">
                <a:solidFill>
                  <a:srgbClr val="0D0D0D"/>
                </a:solidFill>
                <a:highlight>
                  <a:srgbClr val="FFFFFF"/>
                </a:highlight>
                <a:latin typeface="Arial"/>
                <a:ea typeface="Arial"/>
                <a:cs typeface="Arial"/>
                <a:sym typeface="Arial"/>
              </a:rPr>
              <a:t>그래프 영어 -&gt; 한글로 바꾸고 파란색 색깔 다르게 해라,,,</a:t>
            </a:r>
            <a:endParaRPr>
              <a:solidFill>
                <a:srgbClr val="0D0D0D"/>
              </a:solidFill>
              <a:highlight>
                <a:srgbClr val="FFFFFF"/>
              </a:highlight>
              <a:latin typeface="Arial"/>
              <a:ea typeface="Arial"/>
              <a:cs typeface="Arial"/>
              <a:sym typeface="Arial"/>
            </a:endParaRPr>
          </a:p>
          <a:p>
            <a:pPr indent="0" lvl="0" marL="0" rtl="0" algn="l">
              <a:spcBef>
                <a:spcPts val="1500"/>
              </a:spcBef>
              <a:spcAft>
                <a:spcPts val="0"/>
              </a:spcAft>
              <a:buNone/>
            </a:pPr>
            <a:r>
              <a:t/>
            </a:r>
            <a:endParaRPr/>
          </a:p>
        </p:txBody>
      </p:sp>
      <p:sp>
        <p:nvSpPr>
          <p:cNvPr id="328" name="Google Shape;328;g2729404a103_0_145: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27e6420e2_0_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비전기 냉방설비 운영 여부 설명</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여기서 '비전기 냉방설비'란 전기를 사용하지 않는 냉방 장치나 시스템을 의미합니다. 예를 들어, 지열 냉방 시스템이나 자연 환기 시스템 등이 이에 해당할 수 있습니다. </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None/>
            </a:pPr>
            <a:r>
              <a:rPr b="1" lang="ko-KR">
                <a:solidFill>
                  <a:srgbClr val="0D0D0D"/>
                </a:solidFill>
                <a:highlight>
                  <a:srgbClr val="FFFFFF"/>
                </a:highlight>
                <a:latin typeface="Arial"/>
                <a:ea typeface="Arial"/>
                <a:cs typeface="Arial"/>
                <a:sym typeface="Arial"/>
              </a:rPr>
              <a:t>분석 내용</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rPr lang="ko-KR">
                <a:solidFill>
                  <a:srgbClr val="0D0D0D"/>
                </a:solidFill>
                <a:highlight>
                  <a:srgbClr val="FFFFFF"/>
                </a:highlight>
                <a:latin typeface="Arial"/>
                <a:ea typeface="Arial"/>
                <a:cs typeface="Arial"/>
                <a:sym typeface="Arial"/>
              </a:rPr>
              <a:t>표를 보시면, 네 가지 조합에 따른 전력 사용량(kWh)의 평균이 나와 있습니다.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rPr lang="ko-KR">
                <a:solidFill>
                  <a:srgbClr val="0D0D0D"/>
                </a:solidFill>
                <a:highlight>
                  <a:srgbClr val="FFFFFF"/>
                </a:highlight>
                <a:latin typeface="Arial"/>
                <a:ea typeface="Arial"/>
                <a:cs typeface="Arial"/>
                <a:sym typeface="Arial"/>
              </a:rPr>
              <a:t>이 표를 통해, 비전기 냉방설비 운영 여부와 태양광 보유 여부가 전력 사용량에 미치는 영향을 살펴보았습니다. 분석 결과, 이 두 변수는 전력 사용량과 직접적인 관련이 없음을 확인하였습니다. 따라서, 모델의 복잡성을 줄이고 더 정확한 예측을 위해 이 두 변수를 분석에서 제외하였습니다.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1500"/>
              </a:spcAft>
              <a:buNone/>
            </a:pPr>
            <a:r>
              <a:t/>
            </a:r>
            <a:endParaRPr>
              <a:solidFill>
                <a:srgbClr val="0D0D0D"/>
              </a:solidFill>
              <a:highlight>
                <a:srgbClr val="FFFFFF"/>
              </a:highlight>
              <a:latin typeface="Arial"/>
              <a:ea typeface="Arial"/>
              <a:cs typeface="Arial"/>
              <a:sym typeface="Arial"/>
            </a:endParaRPr>
          </a:p>
        </p:txBody>
      </p:sp>
      <p:sp>
        <p:nvSpPr>
          <p:cNvPr id="345" name="Google Shape;345;g2727e6420e2_0_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255fe606b_3_95: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여기</a:t>
            </a:r>
            <a:r>
              <a:rPr lang="ko-KR"/>
              <a:t>서 불쾌지수란 기온과 습도의 조합으로 사람이 느끼는 온도를 표현한 것인데요. </a:t>
            </a:r>
            <a:r>
              <a:rPr lang="ko-KR"/>
              <a:t>불쾌지수는 기상청에서 6월에서 9월동안 제공하는 여름철 데이터인만큼 실내 전력사용량과 관련이 있을 것이라고 판단하였습니다.</a:t>
            </a:r>
            <a:br>
              <a:rPr lang="ko-KR"/>
            </a:br>
            <a:r>
              <a:rPr lang="ko-KR"/>
              <a:t>이후 기상청에서 제공하는 기준에 따라 불쾌지수를 카테고리화 하여 건물 별 불쾌지수에 따른 전력 사용량을 시각화 했습니다.</a:t>
            </a:r>
            <a:br>
              <a:rPr lang="ko-KR"/>
            </a:br>
            <a:br>
              <a:rPr lang="ko-KR"/>
            </a:br>
            <a:r>
              <a:rPr lang="ko-KR"/>
              <a:t>시각화 한 결과, 전력사용량의 평균이 비슷한 케이스와 불쾌지수가 높을수록 전력사용량이 늘어나는 두 가지의 케이스로 나누어서 볼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g27255fe606b_3_95: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0fdc1eea8_9_8: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여기서 불쾌지수란 기온과 습도의 조합으로 사람이 느끼는 온도를 표현한 것인데요. 불쾌지수는 기상청에서 6월에서 9월동안 제공하는 여름철 데이터인만큼 실내 전력사용량과 관련이 있을 것이라고 판단하였습니다.</a:t>
            </a:r>
            <a:br>
              <a:rPr lang="ko-KR"/>
            </a:br>
            <a:r>
              <a:rPr lang="ko-KR"/>
              <a:t>이후 기상청에서 제공하는 기준에 따라 불쾌지수를 카테고리화 하여 건물 별 불쾌지수에 따른 전력 사용량을 시각화 했습니다.</a:t>
            </a:r>
            <a:br>
              <a:rPr lang="ko-KR"/>
            </a:br>
            <a:br>
              <a:rPr lang="ko-KR"/>
            </a:br>
            <a:r>
              <a:rPr lang="ko-KR"/>
              <a:t>시각화 한 결과, 전력사용량의 평균이 비슷한 케이스와 불쾌지수가 높을수록 전력사용량이 늘어나는 두 가지의 케이스로 나누어서 볼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6" name="Google Shape;376;g2e0fdc1eea8_9_8: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0ab21fa2c_4_4: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불쾌지수는 여름철 실내의 무더위의 기준으로서만 사용되고 있을 뿐, 복사나 바람의 조건은 포함되어 있지 않다. 때문에 저희는 </a:t>
            </a:r>
            <a:r>
              <a:rPr lang="ko-KR" sz="1350">
                <a:latin typeface="Arial"/>
                <a:ea typeface="Arial"/>
                <a:cs typeface="Arial"/>
                <a:sym typeface="Arial"/>
              </a:rPr>
              <a:t>체감온도는 불쾌지수에서 포함하지 않은 바람의 조건을 포함하고 있어 보완해주는 변수라고 판단하였습니다.</a:t>
            </a:r>
            <a:endParaRPr sz="13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따라서 다음의 수식을 이용해서 체감온도를 계산해서 파생변수를 생성하였고요. </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이후 체감온도 또한 불쾌지수처럼 기상청에서 제공하는 기준에 따라 카테고리화하여 시각화를 진행했습니다.</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체감온도는 4단계로 구분하여 각 단계별 대응요령</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[cdh]</a:t>
            </a:r>
            <a:endParaRPr sz="1350">
              <a:latin typeface="Arial"/>
              <a:ea typeface="Arial"/>
              <a:cs typeface="Arial"/>
              <a:sym typeface="Arial"/>
            </a:endParaRPr>
          </a:p>
          <a:p>
            <a:pPr indent="-304800" lvl="0" marL="457200" rtl="0" algn="l">
              <a:lnSpc>
                <a:spcPct val="115000"/>
              </a:lnSpc>
              <a:spcBef>
                <a:spcPts val="60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높은 CDH 값:</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냉방 수요가 높음: 높은 CDH 값은 해당 기간 동안 기온이 기준 온도(예: 26°C)를 크게 초과했음을 나타냅니다. 이는 냉방 장치가 자주 작동했거나 장시간 작동했음을 의미합니다.</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에너지 소비 증가: 냉방에 더 많은 에너지가 사용되었음을 나타내며, 이는 전기 요금의 증가로 이어질 수 있습니다.</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부하 관리 필요: 높은 CDH 값은 에너지 부하 관리가 필요함을 시사하며, 효율적인 냉방 시스템이 필요할 수 있습니다.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낮은 CDH 값:</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냉방 수요가 낮음: 낮은 CDH 값은 해당 기간 동안 기온이 기준 온도를 크게 초과하지 않았음을 나타냅니다. 이는 냉방 장치가 덜 작동했음을 의미합니다.</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에너지 소비 감소: 냉방에 덜 많은 에너지가 사용되었음을 나타내며, 이는 전기 요금의 절감으로 이어질 수 있습니다.</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적절한 냉방 시스템: 낮은 CDH 값은 현재의 냉방 시스템이 적절히 작동하고 있음을 시사합니다.</a:t>
            </a:r>
            <a:endParaRPr>
              <a:solidFill>
                <a:srgbClr val="0D0D0D"/>
              </a:solidFill>
              <a:highlight>
                <a:srgbClr val="FFFFFF"/>
              </a:highlight>
              <a:latin typeface="Arial"/>
              <a:ea typeface="Arial"/>
              <a:cs typeface="Arial"/>
              <a:sym typeface="Arial"/>
            </a:endParaRPr>
          </a:p>
          <a:p>
            <a:pPr indent="0" lvl="0" marL="0" rtl="0" algn="l">
              <a:spcBef>
                <a:spcPts val="360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p:txBody>
      </p:sp>
      <p:sp>
        <p:nvSpPr>
          <p:cNvPr id="390" name="Google Shape;390;g2e0ab21fa2c_4_4: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 프로젝</a:t>
            </a:r>
            <a:r>
              <a:rPr lang="ko-KR" sz="1100"/>
              <a:t>트 주제 및 선정 배경</a:t>
            </a:r>
            <a:endParaRPr sz="1100"/>
          </a:p>
          <a:p>
            <a:pPr indent="0" lvl="0" marL="0" rtl="0" algn="l">
              <a:spcBef>
                <a:spcPts val="0"/>
              </a:spcBef>
              <a:spcAft>
                <a:spcPts val="0"/>
              </a:spcAft>
              <a:buNone/>
            </a:pPr>
            <a:r>
              <a:rPr lang="ko-KR" sz="1100"/>
              <a:t>**프로젝트 주제**</a:t>
            </a:r>
            <a:br>
              <a:rPr lang="ko-KR" sz="1100"/>
            </a:br>
            <a:r>
              <a:rPr lang="ko-KR" sz="1100"/>
              <a:t>저</a:t>
            </a:r>
            <a:r>
              <a:rPr lang="ko-KR" sz="1100"/>
              <a:t>희 조는 피크시간 관리에 도움 주는 플랫폼을 개발을 통해 건물의 전력 사용량 데이터를 분석하여 전력 소비가 높은 시설에서 에너지 사용을 효율적으로 관리하고 비용 절감을 위한 시스템을 설계하는 것을 주제로 선정했습니다.</a:t>
            </a:r>
            <a:br>
              <a:rPr lang="ko-KR" sz="1100"/>
            </a:br>
            <a:endParaRPr sz="1100"/>
          </a:p>
          <a:p>
            <a:pPr indent="0" lvl="0" marL="0" rtl="0" algn="l">
              <a:spcBef>
                <a:spcPts val="0"/>
              </a:spcBef>
              <a:spcAft>
                <a:spcPts val="0"/>
              </a:spcAft>
              <a:buNone/>
            </a:pPr>
            <a:r>
              <a:rPr lang="ko-KR" sz="1100"/>
              <a:t>**선정 배경**</a:t>
            </a:r>
            <a:br>
              <a:rPr lang="ko-KR" sz="1100"/>
            </a:br>
            <a:r>
              <a:rPr lang="ko-KR" sz="1100"/>
              <a:t>저희가 이러한 주제를 선정한 배경에는</a:t>
            </a:r>
            <a:endParaRPr sz="1100"/>
          </a:p>
          <a:p>
            <a:pPr indent="0" lvl="0" marL="0" rtl="0" algn="l">
              <a:spcBef>
                <a:spcPts val="0"/>
              </a:spcBef>
              <a:spcAft>
                <a:spcPts val="0"/>
              </a:spcAft>
              <a:buNone/>
            </a:pPr>
            <a:r>
              <a:rPr lang="ko-KR" sz="1100"/>
              <a:t>먼저, 피크 시간대 전력 소비로 인한 경제적 손실이 발생한다는 문제점이 존재하기 때문입니다. 전력 공급 회사는 최대 전력 수요를 기준으로 기본요금으로 설정하기 떄문에, 피크 시간대의 소비가 증가할수록 요금도 함께 상승하여 장기적인 경제적 손실을 초래하기 때문에 피크 시간 관리가 중요합니다.</a:t>
            </a:r>
            <a:br>
              <a:rPr lang="ko-KR" sz="1100"/>
            </a:br>
            <a:r>
              <a:rPr lang="ko-KR" sz="1100"/>
              <a:t>두번째로는 전력망에 대한 안전성 저해 문제가 있기 때문입니다. 피크시간대 높은 전력 소비는 단순히 비용 문제를 넘어 전력망에 부담을 주어 전력 중단과 같은 심각한 결과를 초래할 수도 있기에 </a:t>
            </a:r>
            <a:r>
              <a:rPr lang="ko-KR" sz="1100"/>
              <a:t>피크시간 관리가 필요하다고 생각했습니다.</a:t>
            </a:r>
            <a:br>
              <a:rPr lang="ko-KR" sz="1100"/>
            </a:br>
            <a:endParaRPr sz="1100"/>
          </a:p>
          <a:p>
            <a:pPr indent="0" lvl="0" marL="0" rtl="0" algn="l">
              <a:spcBef>
                <a:spcPts val="0"/>
              </a:spcBef>
              <a:spcAft>
                <a:spcPts val="0"/>
              </a:spcAft>
              <a:buNone/>
            </a:pPr>
            <a:r>
              <a:rPr lang="ko-KR" sz="1100"/>
              <a:t>**기획의도**</a:t>
            </a:r>
            <a:br>
              <a:rPr lang="ko-KR" sz="1100"/>
            </a:br>
            <a:r>
              <a:rPr lang="ko-KR" sz="1100"/>
              <a:t>따라서 저희는 피크시간 관리 플랫폼 개발을 통해 전력 사용량을 실시간 모니터링하며, 피크 시간대의 전력 소비를 줄이며, 스마트한 제어를 통해 에너지 절약을 실현하고자 이번 프로젝트를 기획했습니다.</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ko-KR" sz="1100"/>
              <a:t>**활용방안 및 기대효과**</a:t>
            </a:r>
            <a:endParaRPr sz="1100"/>
          </a:p>
          <a:p>
            <a:pPr indent="0" lvl="0" marL="0" rtl="0" algn="l">
              <a:spcBef>
                <a:spcPts val="0"/>
              </a:spcBef>
              <a:spcAft>
                <a:spcPts val="0"/>
              </a:spcAft>
              <a:buNone/>
            </a:pPr>
            <a:r>
              <a:rPr lang="ko-KR" sz="1100"/>
              <a:t>프로젝트가 상용화 될 시의 활용방안과 기대효과를 말씀드리겠습니다 </a:t>
            </a:r>
            <a:endParaRPr sz="1100"/>
          </a:p>
          <a:p>
            <a:pPr indent="0" lvl="0" marL="0" rtl="0" algn="l">
              <a:spcBef>
                <a:spcPts val="0"/>
              </a:spcBef>
              <a:spcAft>
                <a:spcPts val="0"/>
              </a:spcAft>
              <a:buNone/>
            </a:pPr>
            <a:r>
              <a:rPr lang="ko-KR" sz="1100"/>
              <a:t>우선, EMS를 통해 사진과 같이 최대 전력을 감소시키고 목표 전력을 유지함으로써 에너지 비용을 절감할 수 있을 것입니다. 두 번째로 전력 사용을 분산시켜서 전력망의 안정성을 높이고 정전 위험을 감소시킬 수 있습니다. 마지막으로는 수요 예측 데이터를 기반으로 전력 사용 분산을 유도하여 전력 공급의 안정성을 향상시킬 수 있을 것으로 기대됩니다. </a:t>
            </a:r>
            <a:endParaRPr sz="950">
              <a:latin typeface="Arial"/>
              <a:ea typeface="Arial"/>
              <a:cs typeface="Arial"/>
              <a:sym typeface="Arial"/>
            </a:endParaRPr>
          </a:p>
        </p:txBody>
      </p:sp>
      <p:sp>
        <p:nvSpPr>
          <p:cNvPr id="46" name="Google Shape;46;p2: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0fdc1eea8_9_33: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불쾌지수는 여름철 실내의 무더위의 기준으로서만 사용되고 있을 뿐, 복사나 바람의 조건은 포함되어 있지 않다. 때문에 저희는 바</a:t>
            </a:r>
            <a:r>
              <a:rPr lang="ko-KR" sz="1350">
                <a:latin typeface="Arial"/>
                <a:ea typeface="Arial"/>
                <a:cs typeface="Arial"/>
                <a:sym typeface="Arial"/>
              </a:rPr>
              <a:t>체감온도는 불쾌지수에서 포함하지 않은 바람의 조건을 포함하고 있어 보완해주는 변수라고 판단하였습니다.</a:t>
            </a:r>
            <a:endParaRPr sz="13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따라서 다음의 수식을 이용해서 체감온도를 계산해서 파생변수를 생성하였고요. </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이후 체감온도 또한 불쾌지수처럼 기상청에서 제공하는 기준에 따라 카테고리화하여 시각화를 진행했습니다.</a:t>
            </a:r>
            <a:endParaRPr sz="1350">
              <a:latin typeface="Arial"/>
              <a:ea typeface="Arial"/>
              <a:cs typeface="Arial"/>
              <a:sym typeface="Arial"/>
            </a:endParaRPr>
          </a:p>
          <a:p>
            <a:pPr indent="0" lvl="0" marL="0" rtl="0" algn="l">
              <a:spcBef>
                <a:spcPts val="0"/>
              </a:spcBef>
              <a:spcAft>
                <a:spcPts val="0"/>
              </a:spcAft>
              <a:buNone/>
            </a:pPr>
            <a:r>
              <a:rPr lang="ko-KR" sz="1350">
                <a:latin typeface="Arial"/>
                <a:ea typeface="Arial"/>
                <a:cs typeface="Arial"/>
                <a:sym typeface="Arial"/>
              </a:rPr>
              <a:t>체감온도는 4단계로 구분하여 각 단계별 대응요령</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p:txBody>
      </p:sp>
      <p:sp>
        <p:nvSpPr>
          <p:cNvPr id="406" name="Google Shape;406;g2e0fdc1eea8_9_33: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e148b1ebce_4_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e148b1ebce_4_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a:t>냉방 전력소요의 측면에서 보았을 때, 전력 사용량은 기온이 변함에 따라 즉각적으로 변화하진 않기 때문입니다.</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22" name="Google Shape;422;g2e148b1ebce_4_0: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148b1ebce_5_21: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왼</a:t>
            </a:r>
            <a:r>
              <a:rPr lang="ko-KR"/>
              <a:t>쪽: </a:t>
            </a:r>
            <a:r>
              <a:rPr lang="ko-KR"/>
              <a:t>건</a:t>
            </a:r>
            <a:r>
              <a:rPr lang="ko-KR"/>
              <a:t>물 31의 전력소비 예측 (CDH 제외) </a:t>
            </a:r>
            <a:endParaRPr/>
          </a:p>
          <a:p>
            <a:pPr indent="0" lvl="0" marL="0" rtl="0" algn="l">
              <a:spcBef>
                <a:spcPts val="0"/>
              </a:spcBef>
              <a:spcAft>
                <a:spcPts val="0"/>
              </a:spcAft>
              <a:buNone/>
            </a:pPr>
            <a:r>
              <a:rPr lang="ko-KR"/>
              <a:t>오른쪽: 건물 31의 전력소비 예측 (CDH 포함)</a:t>
            </a:r>
            <a:br>
              <a:rPr lang="ko-KR"/>
            </a:br>
            <a:br>
              <a:rPr lang="ko-KR"/>
            </a:br>
            <a:r>
              <a:rPr lang="ko-KR">
                <a:latin typeface="Arial"/>
                <a:ea typeface="Arial"/>
                <a:cs typeface="Arial"/>
                <a:sym typeface="Arial"/>
              </a:rPr>
              <a:t>CDH 변수를 포함함으로써 모델의 예측 정확도가 향상되었음을 확인할 수 있었습니다.</a:t>
            </a:r>
            <a:endParaRPr/>
          </a:p>
        </p:txBody>
      </p:sp>
      <p:sp>
        <p:nvSpPr>
          <p:cNvPr id="437" name="Google Shape;437;g2e148b1ebce_5_21: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0ab21fa2c_4_291: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e0ab21fa2c_4_291: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148b1ebce_5_35: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이어서 모델링 부분 설명드리겠습니다.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[모델을 선정한 이유]</a:t>
            </a:r>
            <a:endParaRPr/>
          </a:p>
          <a:p>
            <a:pPr indent="0" lvl="0" marL="0" rtl="0" algn="l">
              <a:spcBef>
                <a:spcPts val="0"/>
              </a:spcBef>
              <a:spcAft>
                <a:spcPts val="0"/>
              </a:spcAft>
              <a:buNone/>
            </a:pPr>
            <a:r>
              <a:rPr lang="ko-KR"/>
              <a:t>저희는 먼저 단변량 시계열 예측과 다변량 시계열 예측, 그리고 회귀모델 예측을 진행하여 미래의 전력량을 예측했습니다.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KR"/>
              <a:t>단변량 시계열 예측은 시간에 따라 변화하는 하나의 변수를 예측하는 방법입니다. 다변량 시계열 예측은 여러 변수들이 시간에 따라 어떻게 변하는지를 함께 예측하는 방법입니다. 여러 변수 간의 관계를 고려하여 더 정확한 예측을 할 수 있습니다. 회귀 모델 예측은 독립 변수와 종속 변수 간의 관계를 분석하여 값을 예측하는 것을 의미합니다.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단변량 시계열 예측을 위해 아리마와 사리마 모델을 사용했습니다. 사리마는 아리마에 계절성을 추가한 모델로, 주기적인 시계열 데이터를 예측하는 데 사용됩니다. 다변량 시계열 예측을 위해 프로펫이라는 모델을 사용했습니다. 마지막으로 횡단면 분석 후 date_time열에서 추출한 파생변수들을 바탕으로 xgboost 모델을 학습시켜 미래의 전력량을 예측했습니다.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g2e148b1ebce_5_35: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e0ab21fa2c_4_15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[4개의 그래프에 대하여 설명드리겠습니다.]</a:t>
            </a:r>
            <a:endParaRPr/>
          </a:p>
          <a:p>
            <a:pPr indent="0" lvl="0" marL="0" rtl="0" algn="l">
              <a:spcBef>
                <a:spcPts val="0"/>
              </a:spcBef>
              <a:spcAft>
                <a:spcPts val="0"/>
              </a:spcAft>
              <a:buClr>
                <a:schemeClr val="dk1"/>
              </a:buClr>
              <a:buSzPts val="1100"/>
              <a:buFont typeface="Arial"/>
              <a:buNone/>
            </a:pPr>
            <a:r>
              <a:rPr lang="ko-KR"/>
              <a:t>각 모델의 예측 성능을 시각적으로 비교하기 위해 1번 건물의 데이터를 사용했습니다. 슬라이드에 보이는 그래프에서 ARIMA, SARIMA, Prophet, XGBoost 모델의 예측 결과를 확인할 수 있습니다. </a:t>
            </a:r>
            <a:endParaRPr/>
          </a:p>
          <a:p>
            <a:pPr indent="0" lvl="0" marL="0" rtl="0" algn="l">
              <a:spcBef>
                <a:spcPts val="0"/>
              </a:spcBef>
              <a:spcAft>
                <a:spcPts val="0"/>
              </a:spcAft>
              <a:buNone/>
            </a:pPr>
            <a:r>
              <a:rPr lang="ko-KR"/>
              <a:t>아리마 사리마 xgboost 각각의 그래프에서 파란색 선은 훈련데이터, 주황색은 검증데이터, 초록색은 예측 결과를 나타냅니다. 프로펫에서 검은색은 실제 데이터, 파란색 선은 예측데이터, 파란색 음영 영역은 불확실한 범위를 나타냅니다.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그리고 평가지표를 사용해서 각 모델의 성능을 비교해봤는데요,</a:t>
            </a:r>
            <a:endParaRPr/>
          </a:p>
          <a:p>
            <a:pPr indent="0" lvl="0" marL="0" rtl="0" algn="l">
              <a:spcBef>
                <a:spcPts val="0"/>
              </a:spcBef>
              <a:spcAft>
                <a:spcPts val="0"/>
              </a:spcAft>
              <a:buClr>
                <a:schemeClr val="dk1"/>
              </a:buClr>
              <a:buSzPts val="1100"/>
              <a:buFont typeface="Arial"/>
              <a:buNone/>
            </a:pPr>
            <a:r>
              <a:rPr lang="ko-KR"/>
              <a:t>프로펫과 xgboost는 비교적 최신 모델로 마찬가지로 시계열 데이터 예측에 사용됩니다. 아리마 사리마 프로펫으로는 단변량 시계열 예측을 진행했고, xgboost는 회귀 모델이기 때문에 여러 파생변수를 추가해서 학습을 진행했습니다.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 모델별로 학습을 진행한 방법을 설명드리겠습니다.]</a:t>
            </a:r>
            <a:endParaRPr/>
          </a:p>
          <a:p>
            <a:pPr indent="0" lvl="0" marL="0" rtl="0" algn="l">
              <a:spcBef>
                <a:spcPts val="0"/>
              </a:spcBef>
              <a:spcAft>
                <a:spcPts val="0"/>
              </a:spcAft>
              <a:buNone/>
            </a:pPr>
            <a:r>
              <a:rPr lang="ko-KR"/>
              <a:t>먼저 데이터셋을 불러온 다음 건물번호별로 데이터셋을 60개로 나누었습니다. 아리마의 경우  p, d, q값을 1 1 1로 결정하여 실행해보았는데 60개의 데이터가 전부 계절성을 띄는것으로 파악되어 사리마로도 모델링을 해보았습니다. 프로펫의 경우에는 date_time열을 ds로, 전력량를 y로 변환하여 </a:t>
            </a:r>
            <a:r>
              <a:rPr lang="ko-KR"/>
              <a:t>프로펫 모델이 요구하는 입력 형식에 맞게 데이터프레임 이름 변환을 진행한 후 학습했습니다.</a:t>
            </a:r>
            <a:endParaRPr/>
          </a:p>
          <a:p>
            <a:pPr indent="0" lvl="0" marL="0" rtl="0" algn="l">
              <a:spcBef>
                <a:spcPts val="0"/>
              </a:spcBef>
              <a:spcAft>
                <a:spcPts val="0"/>
              </a:spcAft>
              <a:buNone/>
            </a:pPr>
            <a:r>
              <a:rPr lang="ko-KR"/>
              <a:t>다음으로 xgboost를 사용하기 위해 날짜와 관련된 파생변수들과 불쾌지수, 체감온도, 냉방도시간같은 기온과 관련된 파생변수들을 추가하여 학습을 진행했습니다.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건물의 전력 데이터 y와 특성 데이터 x를 훈련 데이터와 검증 데이터로 분할했습니다. 또한 SMAPE 손실 함수를 사용하여 예측 성능을 평가했습니다.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(RMSE는 절대 오차를 제곱하여 평균화하기 때문에 큰 오류에 민감합니다. 전력 사용량 예측에서는 큰 오차보다 전체적인 예측 성능을 상대적으로 평가하는 것이 더 중요할 수 있다고 생각하여 SMAPE를 사용했습니다.)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1번 건물의 경우에는 SMAPE값을 비교해봤을 때, xgboost가 가장 성능이 좋았고 프로펫, 사리마, 아리마 순으로 성능이 좋았습니다. </a:t>
            </a:r>
            <a:endParaRPr/>
          </a:p>
          <a:p>
            <a:pPr indent="0" lvl="0" marL="0" rtl="0" algn="l">
              <a:spcBef>
                <a:spcPts val="0"/>
              </a:spcBef>
              <a:spcAft>
                <a:spcPts val="0"/>
              </a:spcAft>
              <a:buNone/>
            </a:pPr>
            <a:r>
              <a:rPr lang="ko-KR"/>
              <a:t>이를 통해 저희는 XGBoost가 다른 모델들에 비해 1번 건물의 전력 소비 예측에 가장 적합하다는 결론을 내릴 수 있습니다.</a:t>
            </a:r>
            <a:endParaRPr/>
          </a:p>
        </p:txBody>
      </p:sp>
      <p:sp>
        <p:nvSpPr>
          <p:cNvPr id="481" name="Google Shape;481;g2e0ab21fa2c_4_15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e17e7d4395_0_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[4개의 그래프에 대하여 설명드리겠습니다.]</a:t>
            </a:r>
            <a:endParaRPr/>
          </a:p>
          <a:p>
            <a:pPr indent="0" lvl="0" marL="0" rtl="0" algn="l">
              <a:spcBef>
                <a:spcPts val="0"/>
              </a:spcBef>
              <a:spcAft>
                <a:spcPts val="0"/>
              </a:spcAft>
              <a:buClr>
                <a:schemeClr val="dk1"/>
              </a:buClr>
              <a:buSzPts val="1100"/>
              <a:buFont typeface="Arial"/>
              <a:buNone/>
            </a:pPr>
            <a:r>
              <a:rPr lang="ko-KR"/>
              <a:t>각 모델의 예측 성능을 시각적으로 비교하기 위해 1번 건물의 데이터를 사용했습니다. 슬라이드에 보이는 그래프에서 ARIMA, SARIMA, Prophet, XGBoost 모델의 예측 결과를 확인할 수 있습니다. </a:t>
            </a:r>
            <a:endParaRPr/>
          </a:p>
          <a:p>
            <a:pPr indent="0" lvl="0" marL="0" rtl="0" algn="l">
              <a:spcBef>
                <a:spcPts val="0"/>
              </a:spcBef>
              <a:spcAft>
                <a:spcPts val="0"/>
              </a:spcAft>
              <a:buNone/>
            </a:pPr>
            <a:r>
              <a:rPr lang="ko-KR"/>
              <a:t>아리마 사리마 xgboost 각각의 그래프에서 파란색 선은 훈련데이터, 주황색은 검증데이터, 초록색은 예측 결과를 나타냅니다. 프로펫에서 검은색은 실제 데이터, 파란색 선은 예측데이터, 파란색 음영 영역은 불확실한 범위를 나타냅니다.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그리고 평가지표를 사용해서 각 모델의 성능을 비교해봤는데요,</a:t>
            </a:r>
            <a:endParaRPr/>
          </a:p>
          <a:p>
            <a:pPr indent="0" lvl="0" marL="0" rtl="0" algn="l">
              <a:spcBef>
                <a:spcPts val="0"/>
              </a:spcBef>
              <a:spcAft>
                <a:spcPts val="0"/>
              </a:spcAft>
              <a:buClr>
                <a:schemeClr val="dk1"/>
              </a:buClr>
              <a:buSzPts val="1100"/>
              <a:buFont typeface="Arial"/>
              <a:buNone/>
            </a:pPr>
            <a:r>
              <a:rPr lang="ko-KR"/>
              <a:t>프로펫과 xgboost는 비교적 최신 모델로 마찬가지로 시계열 데이터 예측에 사용됩니다. 아리마 사리마 프로펫으로는 단변량 시계열 예측을 진행했고, xgboost는 회귀 모델이기 때문에 여러 파생변수를 추가해서 학습을 진행했습니다.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 모델별로 학습을 진행한 방법을 설명드리겠습니다.]</a:t>
            </a:r>
            <a:endParaRPr/>
          </a:p>
          <a:p>
            <a:pPr indent="0" lvl="0" marL="0" rtl="0" algn="l">
              <a:spcBef>
                <a:spcPts val="0"/>
              </a:spcBef>
              <a:spcAft>
                <a:spcPts val="0"/>
              </a:spcAft>
              <a:buNone/>
            </a:pPr>
            <a:r>
              <a:rPr lang="ko-KR"/>
              <a:t>먼저 데이터셋을 불러온 다음 건물번호별로 데이터셋을 60개로 나누었습니다. 아리마의 경우  p, d, q값을 1 1 1로 결정하여 실행해보았는데 60개의 데이터가 전부 계절성을 띄는것으로 파악되어 사리마로도 모델링을 해보았습니다. 프로펫의 경우에는 date_time열을 ds로, 전력량를 y로 변환하여 프로펫 모델이 요구하는 입력 형식에 맞게 데이터프레임 이름 변환을 진행한 후 학습했습니다.</a:t>
            </a:r>
            <a:endParaRPr/>
          </a:p>
          <a:p>
            <a:pPr indent="0" lvl="0" marL="0" rtl="0" algn="l">
              <a:spcBef>
                <a:spcPts val="0"/>
              </a:spcBef>
              <a:spcAft>
                <a:spcPts val="0"/>
              </a:spcAft>
              <a:buNone/>
            </a:pPr>
            <a:r>
              <a:rPr lang="ko-KR"/>
              <a:t>다음으로 xgboost를 사용하기 위해 날짜와 관련된 파생변수들과 불쾌지수, 체감온도, 냉방도시간같은 기온과 관련된 파생변수들을 추가하여 학습을 진행했습니다.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건물의 전력 데이터 y와 특성 데이터 x를 훈련 데이터와 검증 데이터로 분할했습니다. 또한 SMAPE 손실 함수를 사용하여 예측 성능을 평가했습니다.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(RMSE는 절대 오차를 제곱하여 평균화하기 때문에 큰 오류에 민감합니다. 전력 사용량 예측에서는 큰 오차보다 전체적인 예측 성능을 상대적으로 평가하는 것이 더 중요할 수 있다고 생각하여 SMAPE를 사용했습니다.)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1번 건물의 경우에는 SMAPE값을 비교해봤을 때, xgboost가 가장 성능이 좋았고 프로펫, 사리마, 아리마 순으로 성능이 좋았습니다. </a:t>
            </a:r>
            <a:endParaRPr/>
          </a:p>
          <a:p>
            <a:pPr indent="0" lvl="0" marL="0" rtl="0" algn="l">
              <a:spcBef>
                <a:spcPts val="0"/>
              </a:spcBef>
              <a:spcAft>
                <a:spcPts val="0"/>
              </a:spcAft>
              <a:buNone/>
            </a:pPr>
            <a:r>
              <a:rPr lang="ko-KR"/>
              <a:t>이를 통해 저희는 XGBoost가 다른 모델들에 비해 1번 건물의 전력 소비 예측에 가장 적합하다는 결론을 내릴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최종적으로 학습된 모델로 데이콘에 submission 파일을 제출하여 5점대의 퍼블릭 스코어를 얻어낼 수 있었습니다.</a:t>
            </a:r>
            <a:endParaRPr/>
          </a:p>
        </p:txBody>
      </p:sp>
      <p:sp>
        <p:nvSpPr>
          <p:cNvPr id="500" name="Google Shape;500;g2e17e7d4395_0_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148b1ebce_6_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148b1ebce_6_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e148b1ebce_6_0: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148b1ebce_6_1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e148b1ebce_6_1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2e148b1ebce_6_10: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2: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12: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프로젝트 수행 절차는 다음과 같이 진행하였습니다.</a:t>
            </a:r>
            <a:endParaRPr/>
          </a:p>
        </p:txBody>
      </p:sp>
      <p:sp>
        <p:nvSpPr>
          <p:cNvPr id="70" name="Google Shape;70;p4: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e0ab21fa2c_4_394: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2e0ab21fa2c_4_394: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148b1ebce_2_13: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e148b1ebce_2_13: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400">
                <a:latin typeface="Arial"/>
                <a:ea typeface="Arial"/>
                <a:cs typeface="Arial"/>
                <a:sym typeface="Arial"/>
              </a:rPr>
              <a:t>시계열 간격을 통일하여</a:t>
            </a:r>
            <a:r>
              <a:rPr b="1" lang="ko-KR" sz="1400">
                <a:latin typeface="Arial"/>
                <a:ea typeface="Arial"/>
                <a:cs typeface="Arial"/>
                <a:sym typeface="Arial"/>
              </a:rPr>
              <a:t> 기상청의 종관기상관측(ASOS) 를 바탕으로 평균 기온∙풍속∙습도∙일조∙변수를 고려하여 분석진행</a:t>
            </a:r>
            <a:endParaRPr b="1" sz="1400">
              <a:latin typeface="Arial"/>
              <a:ea typeface="Arial"/>
              <a:cs typeface="Arial"/>
              <a:sym typeface="Arial"/>
            </a:endParaRPr>
          </a:p>
          <a:p>
            <a:pPr indent="0" lvl="0" marL="0" rtl="0" algn="l">
              <a:spcBef>
                <a:spcPts val="0"/>
              </a:spcBef>
              <a:spcAft>
                <a:spcPts val="0"/>
              </a:spcAft>
              <a:buNone/>
            </a:pPr>
            <a:r>
              <a:rPr b="1" lang="ko-KR" sz="1400">
                <a:latin typeface="Arial"/>
                <a:ea typeface="Arial"/>
                <a:cs typeface="Arial"/>
                <a:sym typeface="Arial"/>
              </a:rPr>
              <a:t>기온, 풍속, 일조는 약한 음의 상관관계, 습도는 약한 양의 상관관계를 띈다는 것을 파악할 수 있었다.</a:t>
            </a:r>
            <a:endParaRPr b="1" sz="1400">
              <a:latin typeface="Arial"/>
              <a:ea typeface="Arial"/>
              <a:cs typeface="Arial"/>
              <a:sym typeface="Arial"/>
            </a:endParaRPr>
          </a:p>
        </p:txBody>
      </p:sp>
      <p:sp>
        <p:nvSpPr>
          <p:cNvPr id="567" name="Google Shape;567;g2e148b1ebce_2_13: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3: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3: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4: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24: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0ab21fa2c_4_45: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a:t>다음으로 이 시계열 데이터를 모델링하기위해 정상성을 확인해보았습니다. ADF 검정을 통해 나온 p-value값을 통해 정상성을 가지는지 여부를 확인할 수 있었습니다. P-value는 귀무가설이 참일 때, 표본에서 관측된 결과와 같거나 더 극단적인 결과가 나올 확률이고 이때 p-value는 귀무 가설이 ‘시계열 데이터가 비정상성을 가진다’는 것입니다. 일반적으로 p-value값이 설정된 유의수준보다 작으면 귀무가설을 기각하고 정상성을 가진다고 판단합니다.</a:t>
            </a:r>
            <a:endParaRPr/>
          </a:p>
          <a:p>
            <a:pPr indent="0" lvl="0" marL="0" rtl="0" algn="l">
              <a:lnSpc>
                <a:spcPct val="115000"/>
              </a:lnSpc>
              <a:spcBef>
                <a:spcPts val="1200"/>
              </a:spcBef>
              <a:spcAft>
                <a:spcPts val="0"/>
              </a:spcAft>
              <a:buClr>
                <a:schemeClr val="dk1"/>
              </a:buClr>
              <a:buSzPts val="1100"/>
              <a:buFont typeface="Arial"/>
              <a:buNone/>
            </a:pPr>
            <a:r>
              <a:rPr lang="ko-KR"/>
              <a:t>저희는 각 건물별 정상성테스트를 해보았고 , 그중 대표로 11번 건물을 예시로 보여드리자면, 위 사진은 원본데이터의 자기상관함수와 부분자기상관함수이고 아래는 1차 차분한 acf와 pacf를 나타내고 있습니다. 이 그래프를 통해 arima모델의 세가지 매개변수 중 p와 q를 결정할 수 있었습니다. </a:t>
            </a:r>
            <a:endParaRPr/>
          </a:p>
          <a:p>
            <a:pPr indent="0" lvl="0" marL="0" rtl="0" algn="l">
              <a:spcBef>
                <a:spcPts val="1200"/>
              </a:spcBef>
              <a:spcAft>
                <a:spcPts val="0"/>
              </a:spcAft>
              <a:buNone/>
            </a:pPr>
            <a:r>
              <a:t/>
            </a:r>
            <a:endParaRPr/>
          </a:p>
        </p:txBody>
      </p:sp>
      <p:sp>
        <p:nvSpPr>
          <p:cNvPr id="593" name="Google Shape;593;g2e0ab21fa2c_4_45: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e148b1ebce_6_34: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이 슬라이드는 BEMS(Building Energy Management System)를 위한 전력 관리 마스터 테이블을 설명하기 위해 만든 것입니다. 슬라이드를 만든 목적과 그 내용에 대해 간단히 설명드리겠습니다.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BEMS는 각 설비의 에너지 사용을 효과적으로 관리할 수 있도록 하는 방법을 제시합니다. 이를 통해 효율적인 에너지 관리를 도모하고, 비용 절감 및 운영 최적화를 목표로 합니다.</a:t>
            </a:r>
            <a:endParaRPr/>
          </a:p>
        </p:txBody>
      </p:sp>
      <p:sp>
        <p:nvSpPr>
          <p:cNvPr id="611" name="Google Shape;611;g2e148b1ebce_6_34: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e0ab21fa2c_4_313: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a:t>또한, 11번 건물의 원본데이터의 p-value값을 구했을 때 약 0.09로 비정상성을 가짐을 알 수 있었고 1차 차분후 p-value값을 봤을때는 다음과 같은 값으로 정상성을 만족함을 발견할 수 있었습니다. 이렇게 1부터 60번까지의 건물별로 정상성을 평가하여 다음과 같이 정상성을 만족하는 건물들과 1차 차분이 필요한 건물들로 결론을 내릴 수 있었습니다.</a:t>
            </a:r>
            <a:endParaRPr/>
          </a:p>
          <a:p>
            <a:pPr indent="-381000" lvl="0" marL="762000" rtl="0" algn="l">
              <a:lnSpc>
                <a:spcPct val="115000"/>
              </a:lnSpc>
              <a:spcBef>
                <a:spcPts val="1200"/>
              </a:spcBef>
              <a:spcAft>
                <a:spcPts val="0"/>
              </a:spcAft>
              <a:buClr>
                <a:schemeClr val="dk1"/>
              </a:buClr>
              <a:buSzPts val="1100"/>
              <a:buFont typeface="Arial"/>
              <a:buNone/>
            </a:pPr>
            <a:r>
              <a:rPr b="1" lang="ko-KR" sz="1500">
                <a:solidFill>
                  <a:srgbClr val="0D0D0D"/>
                </a:solidFill>
                <a:highlight>
                  <a:srgbClr val="FFFFFF"/>
                </a:highlight>
                <a:latin typeface="Arial"/>
                <a:ea typeface="Arial"/>
                <a:cs typeface="Arial"/>
                <a:sym typeface="Arial"/>
              </a:rPr>
              <a:t>ACF와 PACF를 사용한 차수 결정</a:t>
            </a:r>
            <a:endParaRPr b="1" sz="1500">
              <a:solidFill>
                <a:srgbClr val="0D0D0D"/>
              </a:solidFill>
              <a:highlight>
                <a:srgbClr val="FFFFFF"/>
              </a:highlight>
              <a:latin typeface="Arial"/>
              <a:ea typeface="Arial"/>
              <a:cs typeface="Arial"/>
              <a:sym typeface="Arial"/>
            </a:endParaRPr>
          </a:p>
          <a:p>
            <a:pPr indent="-228600" lvl="0" marL="6350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1.</a:t>
            </a:r>
            <a:r>
              <a:rPr lang="ko-KR" sz="700">
                <a:solidFill>
                  <a:srgbClr val="0D0D0D"/>
                </a:solidFill>
                <a:highlight>
                  <a:srgbClr val="FFFFFF"/>
                </a:highlight>
                <a:latin typeface="Times New Roman"/>
                <a:ea typeface="Times New Roman"/>
                <a:cs typeface="Times New Roman"/>
                <a:sym typeface="Times New Roman"/>
              </a:rPr>
              <a:t> 	</a:t>
            </a:r>
            <a:r>
              <a:rPr b="1" lang="ko-KR">
                <a:solidFill>
                  <a:srgbClr val="0D0D0D"/>
                </a:solidFill>
                <a:highlight>
                  <a:srgbClr val="FFFFFF"/>
                </a:highlight>
                <a:latin typeface="Arial"/>
                <a:ea typeface="Arial"/>
                <a:cs typeface="Arial"/>
                <a:sym typeface="Arial"/>
              </a:rPr>
              <a:t>ACF 플롯 분석</a:t>
            </a:r>
            <a:r>
              <a:rPr lang="ko-KR">
                <a:solidFill>
                  <a:srgbClr val="0D0D0D"/>
                </a:solidFill>
                <a:highlight>
                  <a:srgbClr val="FFFFFF"/>
                </a:highlight>
                <a:latin typeface="Arial"/>
                <a:ea typeface="Arial"/>
                <a:cs typeface="Arial"/>
                <a:sym typeface="Arial"/>
              </a:rPr>
              <a:t>:</a:t>
            </a:r>
            <a:endParaRPr>
              <a:solidFill>
                <a:srgbClr val="0D0D0D"/>
              </a:solidFill>
              <a:highlight>
                <a:srgbClr val="FFFFFF"/>
              </a:highlight>
              <a:latin typeface="Arial"/>
              <a:ea typeface="Arial"/>
              <a:cs typeface="Arial"/>
              <a:sym typeface="Arial"/>
            </a:endParaRPr>
          </a:p>
          <a:p>
            <a:pPr indent="-228600" lvl="0" marL="63500" rtl="0" algn="l">
              <a:lnSpc>
                <a:spcPct val="115000"/>
              </a:lnSpc>
              <a:spcBef>
                <a:spcPts val="1500"/>
              </a:spcBef>
              <a:spcAft>
                <a:spcPts val="0"/>
              </a:spcAft>
              <a:buClr>
                <a:schemeClr val="dk1"/>
              </a:buClr>
              <a:buSzPts val="1100"/>
              <a:buFont typeface="Arial"/>
              <a:buNone/>
            </a:pPr>
            <a:r>
              <a:rPr lang="ko-KR" sz="1100">
                <a:solidFill>
                  <a:srgbClr val="0D0D0D"/>
                </a:solidFill>
                <a:highlight>
                  <a:srgbClr val="FFFFFF"/>
                </a:highlight>
                <a:latin typeface="Arial"/>
                <a:ea typeface="Arial"/>
                <a:cs typeface="Arial"/>
                <a:sym typeface="Arial"/>
              </a:rPr>
              <a:t>·</a:t>
            </a:r>
            <a:r>
              <a:rPr lang="ko-KR" sz="700">
                <a:solidFill>
                  <a:srgbClr val="0D0D0D"/>
                </a:solidFill>
                <a:highlight>
                  <a:srgbClr val="FFFFFF"/>
                </a:highlight>
                <a:latin typeface="Times New Roman"/>
                <a:ea typeface="Times New Roman"/>
                <a:cs typeface="Times New Roman"/>
                <a:sym typeface="Times New Roman"/>
              </a:rPr>
              <a:t>       </a:t>
            </a:r>
            <a:r>
              <a:rPr lang="ko-KR">
                <a:solidFill>
                  <a:srgbClr val="0D0D0D"/>
                </a:solidFill>
                <a:highlight>
                  <a:srgbClr val="FFFFFF"/>
                </a:highlight>
                <a:latin typeface="Arial"/>
                <a:ea typeface="Arial"/>
                <a:cs typeface="Arial"/>
                <a:sym typeface="Arial"/>
              </a:rPr>
              <a:t>ACF 플롯에서 시차가 q 이후로 급격히 감소하면, q를 MA 모델의 차수로 선택할 수 있습니다.</a:t>
            </a:r>
            <a:endParaRPr>
              <a:solidFill>
                <a:srgbClr val="0D0D0D"/>
              </a:solidFill>
              <a:highlight>
                <a:srgbClr val="FFFFFF"/>
              </a:highlight>
              <a:latin typeface="Arial"/>
              <a:ea typeface="Arial"/>
              <a:cs typeface="Arial"/>
              <a:sym typeface="Arial"/>
            </a:endParaRPr>
          </a:p>
          <a:p>
            <a:pPr indent="-228600" lvl="0" marL="6350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2.</a:t>
            </a:r>
            <a:r>
              <a:rPr lang="ko-KR" sz="700">
                <a:solidFill>
                  <a:srgbClr val="0D0D0D"/>
                </a:solidFill>
                <a:highlight>
                  <a:srgbClr val="FFFFFF"/>
                </a:highlight>
                <a:latin typeface="Times New Roman"/>
                <a:ea typeface="Times New Roman"/>
                <a:cs typeface="Times New Roman"/>
                <a:sym typeface="Times New Roman"/>
              </a:rPr>
              <a:t> 	</a:t>
            </a:r>
            <a:r>
              <a:rPr b="1" lang="ko-KR">
                <a:solidFill>
                  <a:srgbClr val="0D0D0D"/>
                </a:solidFill>
                <a:highlight>
                  <a:srgbClr val="FFFFFF"/>
                </a:highlight>
                <a:latin typeface="Arial"/>
                <a:ea typeface="Arial"/>
                <a:cs typeface="Arial"/>
                <a:sym typeface="Arial"/>
              </a:rPr>
              <a:t>PACF 플롯 분석</a:t>
            </a:r>
            <a:r>
              <a:rPr lang="ko-KR">
                <a:solidFill>
                  <a:srgbClr val="0D0D0D"/>
                </a:solidFill>
                <a:highlight>
                  <a:srgbClr val="FFFFFF"/>
                </a:highlight>
                <a:latin typeface="Arial"/>
                <a:ea typeface="Arial"/>
                <a:cs typeface="Arial"/>
                <a:sym typeface="Arial"/>
              </a:rPr>
              <a:t>:</a:t>
            </a:r>
            <a:endParaRPr>
              <a:solidFill>
                <a:srgbClr val="0D0D0D"/>
              </a:solidFill>
              <a:highlight>
                <a:srgbClr val="FFFFFF"/>
              </a:highlight>
              <a:latin typeface="Arial"/>
              <a:ea typeface="Arial"/>
              <a:cs typeface="Arial"/>
              <a:sym typeface="Arial"/>
            </a:endParaRPr>
          </a:p>
          <a:p>
            <a:pPr indent="-228600" lvl="0" marL="63500" rtl="0" algn="l">
              <a:lnSpc>
                <a:spcPct val="115000"/>
              </a:lnSpc>
              <a:spcBef>
                <a:spcPts val="1500"/>
              </a:spcBef>
              <a:spcAft>
                <a:spcPts val="0"/>
              </a:spcAft>
              <a:buClr>
                <a:schemeClr val="dk1"/>
              </a:buClr>
              <a:buSzPts val="1100"/>
              <a:buFont typeface="Arial"/>
              <a:buNone/>
            </a:pPr>
            <a:r>
              <a:rPr lang="ko-KR" sz="1100">
                <a:solidFill>
                  <a:srgbClr val="0D0D0D"/>
                </a:solidFill>
                <a:highlight>
                  <a:srgbClr val="FFFFFF"/>
                </a:highlight>
                <a:latin typeface="Arial"/>
                <a:ea typeface="Arial"/>
                <a:cs typeface="Arial"/>
                <a:sym typeface="Arial"/>
              </a:rPr>
              <a:t>·</a:t>
            </a:r>
            <a:r>
              <a:rPr lang="ko-KR" sz="700">
                <a:solidFill>
                  <a:srgbClr val="0D0D0D"/>
                </a:solidFill>
                <a:highlight>
                  <a:srgbClr val="FFFFFF"/>
                </a:highlight>
                <a:latin typeface="Times New Roman"/>
                <a:ea typeface="Times New Roman"/>
                <a:cs typeface="Times New Roman"/>
                <a:sym typeface="Times New Roman"/>
              </a:rPr>
              <a:t>       </a:t>
            </a:r>
            <a:r>
              <a:rPr lang="ko-KR">
                <a:solidFill>
                  <a:srgbClr val="0D0D0D"/>
                </a:solidFill>
                <a:highlight>
                  <a:srgbClr val="FFFFFF"/>
                </a:highlight>
                <a:latin typeface="Arial"/>
                <a:ea typeface="Arial"/>
                <a:cs typeface="Arial"/>
                <a:sym typeface="Arial"/>
              </a:rPr>
              <a:t>PACF 플롯에서 시차가 p 이후로 급격히 감소하면, p를 AR 모델의 차수로 선택할 수 있습니다.</a:t>
            </a:r>
            <a:endParaRPr>
              <a:solidFill>
                <a:srgbClr val="0D0D0D"/>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629" name="Google Shape;629;g2e0ab21fa2c_4_313: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저희 팀은 주영이가 팀장을 맡았고, 나머지는 팀원입니다. 저희 팀은 주요 담당 업무는 다음과 세분화 해서 프로젝트를 진행했습니다. </a:t>
            </a:r>
            <a:endParaRPr/>
          </a:p>
        </p:txBody>
      </p:sp>
      <p:sp>
        <p:nvSpPr>
          <p:cNvPr id="92" name="Google Shape;92;p5: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저희의 비즈니스 모델은 소프트웨어 기반 에너지 관리 시스템인 EMS입니다. </a:t>
            </a:r>
            <a:endParaRPr sz="1100"/>
          </a:p>
          <a:p>
            <a:pPr indent="0" lvl="0" marL="0" rtl="0" algn="l">
              <a:spcBef>
                <a:spcPts val="0"/>
              </a:spcBef>
              <a:spcAft>
                <a:spcPts val="0"/>
              </a:spcAft>
              <a:buNone/>
            </a:pPr>
            <a:r>
              <a:rPr lang="ko-KR" sz="1100"/>
              <a:t>에너지 소비 부하와 설비를 자동으로 제어하는 지능형 에너지 관리 시스템인 EMS는 다음과 같은 기능을 가집니다. </a:t>
            </a:r>
            <a:endParaRPr sz="1100"/>
          </a:p>
          <a:p>
            <a:pPr indent="0" lvl="0" marL="0" rtl="0" algn="l">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먼저, 한전 계량기와 직접 연결되어 전기 부하의 전력 사용량을 실시간으로 모니터링합니다. 이를 통해 건물 당 목표 전력을 초과하지 않도록 자동으로 관리할 수 있습니다.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다음으로, </a:t>
            </a:r>
            <a:r>
              <a:rPr b="1" lang="ko-KR" sz="1100">
                <a:latin typeface="Arial"/>
                <a:ea typeface="Arial"/>
                <a:cs typeface="Arial"/>
                <a:sym typeface="Arial"/>
              </a:rPr>
              <a:t>무선부하관리</a:t>
            </a:r>
            <a:r>
              <a:rPr lang="ko-KR" sz="1100">
                <a:latin typeface="Arial"/>
                <a:ea typeface="Arial"/>
                <a:cs typeface="Arial"/>
                <a:sym typeface="Arial"/>
              </a:rPr>
              <a:t> 기능에 대해 말씀드리겠습니다. 이 기능은 무선 재실 센서와 연동되어 있어, 실내에 사람이 있는지 여부를 감지하여, 냉난방기나 조명을 자동으로 차단합니다. 이를 통해 불필요한 에너지 낭비를 줄이고, 효율적인 에너지 사용을 보장합니다. 예를 들어, 회의실에 사람이 없을 때는 자동으로 조명, 에어컨 등이 꺼져 에너지를 절약할 수 있습니다.</a:t>
            </a:r>
            <a:endParaRPr sz="1100">
              <a:latin typeface="Arial"/>
              <a:ea typeface="Arial"/>
              <a:cs typeface="Arial"/>
              <a:sym typeface="Arial"/>
            </a:endParaRPr>
          </a:p>
          <a:p>
            <a:pPr indent="0" lvl="0" marL="0" rtl="0" algn="l">
              <a:lnSpc>
                <a:spcPct val="115000"/>
              </a:lnSpc>
              <a:spcBef>
                <a:spcPts val="1200"/>
              </a:spcBef>
              <a:spcAft>
                <a:spcPts val="0"/>
              </a:spcAft>
              <a:buNone/>
            </a:pPr>
            <a:r>
              <a:rPr lang="ko-KR" sz="1100">
                <a:latin typeface="Arial"/>
                <a:ea typeface="Arial"/>
                <a:cs typeface="Arial"/>
                <a:sym typeface="Arial"/>
              </a:rPr>
              <a:t>저희 시스템은 </a:t>
            </a:r>
            <a:r>
              <a:rPr b="1" lang="ko-KR" sz="1100">
                <a:latin typeface="Arial"/>
                <a:ea typeface="Arial"/>
                <a:cs typeface="Arial"/>
                <a:sym typeface="Arial"/>
              </a:rPr>
              <a:t>다양한 기기 연동</a:t>
            </a:r>
            <a:r>
              <a:rPr lang="ko-KR" sz="1100">
                <a:latin typeface="Arial"/>
                <a:ea typeface="Arial"/>
                <a:cs typeface="Arial"/>
                <a:sym typeface="Arial"/>
              </a:rPr>
              <a:t> 기능도 지원합니다. 삼성, LG 등 주요 회사의 제품과 시스템 연동이 가능하여, 냉난방장치 제어 관리가 용이합니다. 저희 소프트웨어는 다양한 기기를 통합 관리할 수 있도록 설계되어 있어, 한 곳에서 여러 기기를 효율적으로 제어할 수 있습니다. 이를 통</a:t>
            </a:r>
            <a:r>
              <a:rPr lang="ko-KR" sz="1100">
                <a:latin typeface="Arial"/>
                <a:ea typeface="Arial"/>
                <a:cs typeface="Arial"/>
                <a:sym typeface="Arial"/>
              </a:rPr>
              <a:t>해 사용자는 하나의 플랫폼에서 모든 기기를 관리할 수 있어 편리합니다.</a:t>
            </a:r>
            <a:endParaRPr sz="1100">
              <a:latin typeface="Arial"/>
              <a:ea typeface="Arial"/>
              <a:cs typeface="Arial"/>
              <a:sym typeface="Arial"/>
            </a:endParaRPr>
          </a:p>
          <a:p>
            <a:pPr indent="0" lvl="0" marL="0" rtl="0" algn="l">
              <a:lnSpc>
                <a:spcPct val="115000"/>
              </a:lnSpc>
              <a:spcBef>
                <a:spcPts val="1200"/>
              </a:spcBef>
              <a:spcAft>
                <a:spcPts val="0"/>
              </a:spcAft>
              <a:buNone/>
            </a:pPr>
            <a:r>
              <a:rPr lang="ko-KR" sz="1100">
                <a:latin typeface="Arial"/>
                <a:ea typeface="Arial"/>
                <a:cs typeface="Arial"/>
                <a:sym typeface="Arial"/>
              </a:rPr>
              <a:t>마지막으로, </a:t>
            </a:r>
            <a:r>
              <a:rPr b="1" lang="ko-KR" sz="1100">
                <a:latin typeface="Arial"/>
                <a:ea typeface="Arial"/>
                <a:cs typeface="Arial"/>
                <a:sym typeface="Arial"/>
              </a:rPr>
              <a:t>스케줄링 및 리포트 기능</a:t>
            </a:r>
            <a:r>
              <a:rPr lang="ko-KR" sz="1100">
                <a:latin typeface="Arial"/>
                <a:ea typeface="Arial"/>
                <a:cs typeface="Arial"/>
                <a:sym typeface="Arial"/>
              </a:rPr>
              <a:t>에 대해 설명드리겠습니다. 이 기능을 통해 계절별, 월별, 시간대별로 목표 전력을 개별 설정할 수 있으며, 에너지 사용량을 비교 분석할 수 있습니다. 사용자에게 필요한 데이터를 제공하고, 이를 바탕으로 최적의 에너지 사용 전략을 세울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사용자가 EMS를 사용할 경우에는 다음과 같은 인터페이스에서 전력 요금을 확인하고, 전력 사용 패턴 분석 및 실시간 피크 관리를 수행할 수 있습니다.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00" name="Google Shape;100;p6: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0720" y="4783308"/>
            <a:ext cx="5445760" cy="3913614"/>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((척도 설명할때 가르키면서??하기))</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저희는 주어진 데이터에 대한 명세서를 작성해 보았고 데이터 명세서의 주요 특징에 대해 간략히 설명드리겠습니다. 먼저, 전력 사용량(</a:t>
            </a:r>
            <a:r>
              <a:rPr lang="ko-KR" sz="1100">
                <a:solidFill>
                  <a:srgbClr val="188038"/>
                </a:solidFill>
                <a:latin typeface="Roboto Mono"/>
                <a:ea typeface="Roboto Mono"/>
                <a:cs typeface="Roboto Mono"/>
                <a:sym typeface="Roboto Mono"/>
              </a:rPr>
              <a:t>power_usage</a:t>
            </a:r>
            <a:r>
              <a:rPr lang="ko-KR" sz="1100">
                <a:latin typeface="Arial"/>
                <a:ea typeface="Arial"/>
                <a:cs typeface="Arial"/>
                <a:sym typeface="Arial"/>
              </a:rPr>
              <a:t>)은 종속 변수로, 다른 독립 변수들로부터 예측하고자 하는 값입니다. 이 데이터셋에는 시간 단위로 측정된 다양한 기상 데이터와 건물 관련 데이터가 포함되어 있었습니다. 연속형 변수들은 각각 1시간, 3시간, 6시간 단위로 측정되어 있으며, 명목형 변수로는 비전기냉방설비 운영 유무와 태양광 보유 유무가 있었습니다.</a:t>
            </a:r>
            <a:endParaRPr sz="1100">
              <a:latin typeface="Arial"/>
              <a:ea typeface="Arial"/>
              <a:cs typeface="Arial"/>
              <a:sym typeface="Arial"/>
            </a:endParaRPr>
          </a:p>
          <a:p>
            <a:pPr indent="0" lvl="0" marL="0" rtl="0" algn="l">
              <a:spcBef>
                <a:spcPts val="1200"/>
              </a:spcBef>
              <a:spcAft>
                <a:spcPts val="0"/>
              </a:spcAft>
              <a:buNone/>
            </a:pPr>
            <a:r>
              <a:rPr lang="ko-KR"/>
              <a:t>숫자는 오른쪽 정렬</a:t>
            </a:r>
            <a:br>
              <a:rPr lang="ko-KR"/>
            </a:br>
            <a:r>
              <a:rPr lang="ko-KR"/>
              <a:t>글이 많으면 왼쪽 없으면 중앙 정렬</a:t>
            </a:r>
            <a:br>
              <a:rPr lang="ko-KR"/>
            </a:br>
            <a:endParaRPr/>
          </a:p>
        </p:txBody>
      </p:sp>
      <p:sp>
        <p:nvSpPr>
          <p:cNvPr id="132" name="Google Shape;132;p7:notes"/>
          <p:cNvSpPr/>
          <p:nvPr>
            <p:ph idx="2" type="sldImg"/>
          </p:nvPr>
        </p:nvSpPr>
        <p:spPr>
          <a:xfrm>
            <a:off x="981075" y="1243013"/>
            <a:ext cx="4845050" cy="3354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0fdc1eea8_7_1803: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a:t>먼저, DATE 엔티티에는 date_time이라는 날짜와 시간을 나타내는 속성이 있습니다. POWER 엔티티에는 전력사용량(kWh) 속성이 포함되어 있습니다. WEATHER 엔티티에는 기온(℃), 풍속(m/s), 습도(%), 강수량(mm), 일조(hr) 등의 날씨 데이터가 포함되어 있어 전력 사용량과의 연관성을 분석할 수 있습니다. ETC 엔티티는 비전기냉방설비운영과 태양광보유 여부를 나타냅니다.</a:t>
            </a:r>
            <a:r>
              <a:rPr lang="ko-KR">
                <a:solidFill>
                  <a:srgbClr val="0D0D0D"/>
                </a:solidFill>
                <a:highlight>
                  <a:srgbClr val="FFFFFF"/>
                </a:highlight>
                <a:latin typeface="Arial"/>
                <a:ea typeface="Arial"/>
                <a:cs typeface="Arial"/>
                <a:sym typeface="Arial"/>
              </a:rPr>
              <a:t>안녕하세요, 여러분. 오늘은 데이터 분석 결과에 대해 발표하겠습니다. 먼저, 데이터의 구조를 이해하기 위해 엔터티 관계도(ERD)와 데이터 형태 및 개수에 대해 설명드리겠습니다.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ERD(엔터티 관계도) 설명</a:t>
            </a:r>
            <a:endParaRPr b="1">
              <a:solidFill>
                <a:srgbClr val="0D0D0D"/>
              </a:solidFill>
              <a:highlight>
                <a:srgbClr val="FFFFFF"/>
              </a:highlight>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여기 보시는 그림은 이번 분석에 사용된 데이터의 엔터티 관계도(ERD)입니다. ERD는 데이터베이스의 구조를 시각적으로 표현한 도구로, 데이터를 어떻게 구성하고 서로 어떻게 연결되어 있는지를 보여줍니다.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간단히 설명드리면, 이번 분석에서 사용된 주요 데이터는 세 가지 카테고리로 나뉩니다: 날짜, 전력 소비량, 그리고 날씨입니다.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210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DATE (날짜):</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날짜와 시간을 포함합니다. 이 데이터는 전력 소비량과 날씨 데이터가 기록된 시간을 나타냅니다.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POWER (전력 소비량):</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전력 사용량(kWh) 데이터를 포함합니다. 이는 각 건물의 시간별 전력 소비량을 나타냅니다.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WEATHER (날씨):</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기온, 풍속, 습도, 강수량, 일조 등의 날씨 정보를 포함합니다. 이는 전력 소비량에 영향을 줄 수 있는 외부 환경 요인들을 의미합니다.</a:t>
            </a:r>
            <a:endParaRPr>
              <a:solidFill>
                <a:srgbClr val="0D0D0D"/>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0D0D0D"/>
              </a:buClr>
              <a:buSzPts val="1200"/>
              <a:buAutoNum type="arabicPeriod"/>
            </a:pPr>
            <a:r>
              <a:rPr lang="ko-KR">
                <a:solidFill>
                  <a:srgbClr val="0D0D0D"/>
                </a:solidFill>
                <a:highlight>
                  <a:srgbClr val="FFFFFF"/>
                </a:highlight>
                <a:latin typeface="Arial"/>
                <a:ea typeface="Arial"/>
                <a:cs typeface="Arial"/>
                <a:sym typeface="Arial"/>
              </a:rPr>
              <a:t>ETC (기타):</a:t>
            </a:r>
            <a:endParaRPr>
              <a:solidFill>
                <a:srgbClr val="0D0D0D"/>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0D0D0D"/>
              </a:buClr>
              <a:buSzPts val="1200"/>
              <a:buChar char="●"/>
            </a:pPr>
            <a:r>
              <a:rPr lang="ko-KR">
                <a:solidFill>
                  <a:srgbClr val="0D0D0D"/>
                </a:solidFill>
                <a:highlight>
                  <a:srgbClr val="FFFFFF"/>
                </a:highlight>
                <a:latin typeface="Arial"/>
                <a:ea typeface="Arial"/>
                <a:cs typeface="Arial"/>
                <a:sym typeface="Arial"/>
              </a:rPr>
              <a:t>비전기방범설비운영 및 태양광보유 정보를 포함합니다. 이는 각 건물이 가지고 있는 특성 정보를 나타냅니다.</a:t>
            </a:r>
            <a:endParaRPr>
              <a:solidFill>
                <a:srgbClr val="0D0D0D"/>
              </a:solidFill>
              <a:highlight>
                <a:srgbClr val="FFFFFF"/>
              </a:highlight>
              <a:latin typeface="Arial"/>
              <a:ea typeface="Arial"/>
              <a:cs typeface="Arial"/>
              <a:sym typeface="Arial"/>
            </a:endParaRPr>
          </a:p>
          <a:p>
            <a:pPr indent="0" lvl="0" marL="0" rtl="0" algn="l">
              <a:lnSpc>
                <a:spcPct val="115000"/>
              </a:lnSpc>
              <a:spcBef>
                <a:spcPts val="3600"/>
              </a:spcBef>
              <a:spcAft>
                <a:spcPts val="0"/>
              </a:spcAft>
              <a:buClr>
                <a:schemeClr val="dk1"/>
              </a:buClr>
              <a:buSzPts val="1100"/>
              <a:buFont typeface="Arial"/>
              <a:buNone/>
            </a:pPr>
            <a:r>
              <a:rPr lang="ko-KR">
                <a:solidFill>
                  <a:srgbClr val="0D0D0D"/>
                </a:solidFill>
                <a:highlight>
                  <a:srgbClr val="FFFFFF"/>
                </a:highlight>
                <a:latin typeface="Arial"/>
                <a:ea typeface="Arial"/>
                <a:cs typeface="Arial"/>
                <a:sym typeface="Arial"/>
              </a:rPr>
              <a:t>이제 데이터 형식과 각 열의 정보를 살펴보겠습니다.</a:t>
            </a:r>
            <a:endParaRPr>
              <a:solidFill>
                <a:srgbClr val="0D0D0D"/>
              </a:solidFill>
              <a:highlight>
                <a:srgbClr val="FFFFFF"/>
              </a:highlight>
              <a:latin typeface="Arial"/>
              <a:ea typeface="Arial"/>
              <a:cs typeface="Arial"/>
              <a:sym typeface="Arial"/>
            </a:endParaRPr>
          </a:p>
          <a:p>
            <a:pPr indent="0" lvl="0" marL="0" rtl="0" algn="l">
              <a:lnSpc>
                <a:spcPct val="150000"/>
              </a:lnSpc>
              <a:spcBef>
                <a:spcPts val="1500"/>
              </a:spcBef>
              <a:spcAft>
                <a:spcPts val="0"/>
              </a:spcAft>
              <a:buClr>
                <a:schemeClr val="dk1"/>
              </a:buClr>
              <a:buSzPts val="1100"/>
              <a:buFont typeface="Arial"/>
              <a:buNone/>
            </a:pPr>
            <a:r>
              <a:rPr b="1" lang="ko-KR">
                <a:solidFill>
                  <a:srgbClr val="0D0D0D"/>
                </a:solidFill>
                <a:highlight>
                  <a:srgbClr val="FFFFFF"/>
                </a:highlight>
                <a:latin typeface="Arial"/>
                <a:ea typeface="Arial"/>
                <a:cs typeface="Arial"/>
                <a:sym typeface="Arial"/>
              </a:rPr>
              <a:t>데이터 형식 및 개수</a:t>
            </a:r>
            <a:r>
              <a:rPr lang="ko-KR"/>
              <a:t>다음으로 데이터 형식 및 개수에 대해 설명드리겠습니다. 훈련 데이터는 건물번호, 날짜_시간, 전력사용량(kWh), 기온(℃), 풍속(m/s), 습도(%), 강수량(mm), 일조(hr), 비전기냉방설비운영, 태양광보유 등 10개의 컬럼으로 구성되어 있으며, 각 컬럼의 데이터는 모두 널 값이 없습니다. 테스트 데이터는 건물번호, 날짜_시간, 기온(℃), 풍속(m/s), 습도(%), 강수량(mm), 일조(hr), 비전기냉방설비운영, 태양광보유 등 9개의 컬럼으로 구성되어 있으며, 널 값이 아닌 개수가 모두 동일하지 않아 일부 컬럼에는 결측치가 존재함을 알 수 있습니다.</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
        <p:nvSpPr>
          <p:cNvPr id="140" name="Google Shape;140;g2e0fdc1eea8_7_1803: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29404a103_0_0: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29404a103_0_0: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729404a103_0_0: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148b1ebce_2_146:notes"/>
          <p:cNvSpPr/>
          <p:nvPr>
            <p:ph idx="2" type="sldImg"/>
          </p:nvPr>
        </p:nvSpPr>
        <p:spPr>
          <a:xfrm>
            <a:off x="981075" y="1243013"/>
            <a:ext cx="4845000" cy="33543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148b1ebce_2_146:notes"/>
          <p:cNvSpPr txBox="1"/>
          <p:nvPr>
            <p:ph idx="1" type="body"/>
          </p:nvPr>
        </p:nvSpPr>
        <p:spPr>
          <a:xfrm>
            <a:off x="680720" y="4783308"/>
            <a:ext cx="5445900" cy="39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e148b1ebce_2_146:notes"/>
          <p:cNvSpPr txBox="1"/>
          <p:nvPr>
            <p:ph idx="12" type="sldNum"/>
          </p:nvPr>
        </p:nvSpPr>
        <p:spPr>
          <a:xfrm>
            <a:off x="3855839" y="9440648"/>
            <a:ext cx="29499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빈 화면" type="blank">
  <p:cSld name="BLANK">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4" name="Shape 14"/>
        <p:cNvGrpSpPr/>
        <p:nvPr/>
      </p:nvGrpSpPr>
      <p:grpSpPr>
        <a:xfrm>
          <a:off x="0" y="0"/>
          <a:ext cx="0" cy="0"/>
          <a:chOff x="0" y="0"/>
          <a:chExt cx="0" cy="0"/>
        </a:xfrm>
      </p:grpSpPr>
      <p:cxnSp>
        <p:nvCxnSpPr>
          <p:cNvPr id="15" name="Google Shape;15;p3"/>
          <p:cNvCxnSpPr/>
          <p:nvPr/>
        </p:nvCxnSpPr>
        <p:spPr>
          <a:xfrm>
            <a:off x="0" y="614363"/>
            <a:ext cx="9906000" cy="0"/>
          </a:xfrm>
          <a:prstGeom prst="straightConnector1">
            <a:avLst/>
          </a:prstGeom>
          <a:noFill/>
          <a:ln cap="flat" cmpd="sng" w="25400">
            <a:solidFill>
              <a:srgbClr val="D9EAF1"/>
            </a:solidFill>
            <a:prstDash val="solid"/>
            <a:round/>
            <a:headEnd len="med" w="med" type="none"/>
            <a:tailEnd len="med" w="med" type="none"/>
          </a:ln>
        </p:spPr>
      </p:cxnSp>
      <p:sp>
        <p:nvSpPr>
          <p:cNvPr id="16" name="Google Shape;16;p3"/>
          <p:cNvSpPr txBox="1"/>
          <p:nvPr/>
        </p:nvSpPr>
        <p:spPr>
          <a:xfrm>
            <a:off x="4219350" y="6583935"/>
            <a:ext cx="1467301" cy="229443"/>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fld id="{00000000-1234-1234-1234-123412341234}" type="slidenum">
              <a:rPr b="1" i="0" lang="ko-KR" sz="1000" u="none" cap="none" strike="noStrike">
                <a:solidFill>
                  <a:srgbClr val="7F7F7F"/>
                </a:solidFill>
                <a:latin typeface="Malgun Gothic"/>
                <a:ea typeface="Malgun Gothic"/>
                <a:cs typeface="Malgun Gothic"/>
                <a:sym typeface="Malgun Gothic"/>
              </a:rPr>
              <a:t>‹#›</a:t>
            </a:fld>
            <a:endParaRPr/>
          </a:p>
        </p:txBody>
      </p:sp>
      <p:sp>
        <p:nvSpPr>
          <p:cNvPr id="17" name="Google Shape;17;p3"/>
          <p:cNvSpPr txBox="1"/>
          <p:nvPr>
            <p:ph idx="1" type="body"/>
          </p:nvPr>
        </p:nvSpPr>
        <p:spPr>
          <a:xfrm>
            <a:off x="345513" y="736489"/>
            <a:ext cx="9216000" cy="648000"/>
          </a:xfrm>
          <a:prstGeom prst="rect">
            <a:avLst/>
          </a:prstGeom>
          <a:noFill/>
          <a:ln>
            <a:noFill/>
          </a:ln>
        </p:spPr>
        <p:txBody>
          <a:bodyPr anchorCtr="0" anchor="t" bIns="45700" lIns="91425" spcFirstLastPara="1" rIns="91425" wrap="square" tIns="45700">
            <a:noAutofit/>
          </a:bodyPr>
          <a:lstStyle>
            <a:lvl1pPr indent="-342900" lvl="0" marL="457200" algn="l">
              <a:lnSpc>
                <a:spcPct val="133333"/>
              </a:lnSpc>
              <a:spcBef>
                <a:spcPts val="1000"/>
              </a:spcBef>
              <a:spcAft>
                <a:spcPts val="0"/>
              </a:spcAft>
              <a:buClr>
                <a:schemeClr val="dk1"/>
              </a:buClr>
              <a:buSzPts val="1800"/>
              <a:buChar char="•"/>
              <a:defRPr b="1" sz="1800">
                <a:latin typeface="Malgun Gothic"/>
                <a:ea typeface="Malgun Gothic"/>
                <a:cs typeface="Malgun Gothic"/>
                <a:sym typeface="Malgun Gothic"/>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
          <p:cNvSpPr txBox="1"/>
          <p:nvPr>
            <p:ph type="title"/>
          </p:nvPr>
        </p:nvSpPr>
        <p:spPr>
          <a:xfrm>
            <a:off x="345513" y="209756"/>
            <a:ext cx="4607487" cy="360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2" type="sldNum"/>
          </p:nvPr>
        </p:nvSpPr>
        <p:spPr>
          <a:xfrm>
            <a:off x="9269849" y="6333134"/>
            <a:ext cx="594300" cy="525000"/>
          </a:xfrm>
          <a:prstGeom prst="rect">
            <a:avLst/>
          </a:prstGeom>
        </p:spPr>
        <p:txBody>
          <a:bodyPr anchorCtr="0" anchor="t" bIns="45700" lIns="91425" spcFirstLastPara="1" rIns="91425" wrap="square" tIns="45700">
            <a:noAutofit/>
          </a:bodyPr>
          <a:lstStyle>
            <a:lvl1pPr lvl="0" algn="r">
              <a:buNone/>
              <a:defRPr sz="1300">
                <a:latin typeface="Malgun Gothic"/>
                <a:ea typeface="Malgun Gothic"/>
                <a:cs typeface="Malgun Gothic"/>
                <a:sym typeface="Malgun Gothic"/>
              </a:defRPr>
            </a:lvl1pPr>
            <a:lvl2pPr lvl="1" algn="r">
              <a:buNone/>
              <a:defRPr sz="1300">
                <a:latin typeface="Malgun Gothic"/>
                <a:ea typeface="Malgun Gothic"/>
                <a:cs typeface="Malgun Gothic"/>
                <a:sym typeface="Malgun Gothic"/>
              </a:defRPr>
            </a:lvl2pPr>
            <a:lvl3pPr lvl="2" algn="r">
              <a:buNone/>
              <a:defRPr sz="1300">
                <a:latin typeface="Malgun Gothic"/>
                <a:ea typeface="Malgun Gothic"/>
                <a:cs typeface="Malgun Gothic"/>
                <a:sym typeface="Malgun Gothic"/>
              </a:defRPr>
            </a:lvl3pPr>
            <a:lvl4pPr lvl="3" algn="r">
              <a:buNone/>
              <a:defRPr sz="1300">
                <a:latin typeface="Malgun Gothic"/>
                <a:ea typeface="Malgun Gothic"/>
                <a:cs typeface="Malgun Gothic"/>
                <a:sym typeface="Malgun Gothic"/>
              </a:defRPr>
            </a:lvl4pPr>
            <a:lvl5pPr lvl="4" algn="r">
              <a:buNone/>
              <a:defRPr sz="1300">
                <a:latin typeface="Malgun Gothic"/>
                <a:ea typeface="Malgun Gothic"/>
                <a:cs typeface="Malgun Gothic"/>
                <a:sym typeface="Malgun Gothic"/>
              </a:defRPr>
            </a:lvl5pPr>
            <a:lvl6pPr lvl="5" algn="r">
              <a:buNone/>
              <a:defRPr sz="1300">
                <a:latin typeface="Malgun Gothic"/>
                <a:ea typeface="Malgun Gothic"/>
                <a:cs typeface="Malgun Gothic"/>
                <a:sym typeface="Malgun Gothic"/>
              </a:defRPr>
            </a:lvl6pPr>
            <a:lvl7pPr lvl="6" algn="r">
              <a:buNone/>
              <a:defRPr sz="1300">
                <a:latin typeface="Malgun Gothic"/>
                <a:ea typeface="Malgun Gothic"/>
                <a:cs typeface="Malgun Gothic"/>
                <a:sym typeface="Malgun Gothic"/>
              </a:defRPr>
            </a:lvl7pPr>
            <a:lvl8pPr lvl="7" algn="r">
              <a:buNone/>
              <a:defRPr sz="1300">
                <a:latin typeface="Malgun Gothic"/>
                <a:ea typeface="Malgun Gothic"/>
                <a:cs typeface="Malgun Gothic"/>
                <a:sym typeface="Malgun Gothic"/>
              </a:defRPr>
            </a:lvl8pPr>
            <a:lvl9pPr lvl="8" algn="r">
              <a:buNone/>
              <a:defRPr sz="1300">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extLst>
    <p:ext uri="{DCECCB84-F9BA-43D5-87BE-67443E8EF086}">
      <p15:sldGuideLst>
        <p15:guide id="1" orient="horz" pos="2160">
          <p15:clr>
            <a:srgbClr val="FBAE40"/>
          </p15:clr>
        </p15:guide>
        <p15:guide id="2" pos="3120">
          <p15:clr>
            <a:srgbClr val="FBAE40"/>
          </p15:clr>
        </p15:guide>
        <p15:guide id="3" orient="horz" pos="572">
          <p15:clr>
            <a:srgbClr val="FBAE40"/>
          </p15:clr>
        </p15:guide>
        <p15:guide id="4" pos="217">
          <p15:clr>
            <a:srgbClr val="FBAE40"/>
          </p15:clr>
        </p15:guide>
        <p15:guide id="5" pos="6023">
          <p15:clr>
            <a:srgbClr val="FBAE40"/>
          </p15:clr>
        </p15:guide>
        <p15:guide id="6" orient="horz" pos="40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p:cSld name="1_빈 화면">
    <p:spTree>
      <p:nvGrpSpPr>
        <p:cNvPr id="20" name="Shape 20"/>
        <p:cNvGrpSpPr/>
        <p:nvPr/>
      </p:nvGrpSpPr>
      <p:grpSpPr>
        <a:xfrm>
          <a:off x="0" y="0"/>
          <a:ext cx="0" cy="0"/>
          <a:chOff x="0" y="0"/>
          <a:chExt cx="0" cy="0"/>
        </a:xfrm>
      </p:grpSpPr>
      <p:cxnSp>
        <p:nvCxnSpPr>
          <p:cNvPr id="21" name="Google Shape;21;p4"/>
          <p:cNvCxnSpPr/>
          <p:nvPr/>
        </p:nvCxnSpPr>
        <p:spPr>
          <a:xfrm>
            <a:off x="0" y="614363"/>
            <a:ext cx="9906000" cy="0"/>
          </a:xfrm>
          <a:prstGeom prst="straightConnector1">
            <a:avLst/>
          </a:prstGeom>
          <a:noFill/>
          <a:ln cap="flat" cmpd="sng" w="25400">
            <a:solidFill>
              <a:srgbClr val="D9EAF1"/>
            </a:solidFill>
            <a:prstDash val="solid"/>
            <a:round/>
            <a:headEnd len="med" w="med" type="none"/>
            <a:tailEnd len="med" w="med" type="none"/>
          </a:ln>
        </p:spPr>
      </p:cxnSp>
      <p:sp>
        <p:nvSpPr>
          <p:cNvPr id="22" name="Google Shape;22;p4"/>
          <p:cNvSpPr txBox="1"/>
          <p:nvPr/>
        </p:nvSpPr>
        <p:spPr>
          <a:xfrm>
            <a:off x="4219350" y="6583935"/>
            <a:ext cx="1467301" cy="229443"/>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ko-KR" sz="1000">
                <a:solidFill>
                  <a:srgbClr val="7F7F7F"/>
                </a:solidFill>
                <a:latin typeface="Malgun Gothic"/>
                <a:ea typeface="Malgun Gothic"/>
                <a:cs typeface="Malgun Gothic"/>
                <a:sym typeface="Malgun Gothic"/>
              </a:rPr>
              <a:t>[참고]</a:t>
            </a:r>
            <a:endParaRPr b="1" sz="1000">
              <a:solidFill>
                <a:srgbClr val="7F7F7F"/>
              </a:solidFill>
              <a:latin typeface="Malgun Gothic"/>
              <a:ea typeface="Malgun Gothic"/>
              <a:cs typeface="Malgun Gothic"/>
              <a:sym typeface="Malgun Gothic"/>
            </a:endParaRPr>
          </a:p>
        </p:txBody>
      </p:sp>
      <p:sp>
        <p:nvSpPr>
          <p:cNvPr id="23" name="Google Shape;23;p4"/>
          <p:cNvSpPr txBox="1"/>
          <p:nvPr>
            <p:ph idx="1" type="body"/>
          </p:nvPr>
        </p:nvSpPr>
        <p:spPr>
          <a:xfrm>
            <a:off x="345513" y="736489"/>
            <a:ext cx="9216000" cy="648000"/>
          </a:xfrm>
          <a:prstGeom prst="rect">
            <a:avLst/>
          </a:prstGeom>
          <a:noFill/>
          <a:ln>
            <a:noFill/>
          </a:ln>
        </p:spPr>
        <p:txBody>
          <a:bodyPr anchorCtr="0" anchor="t" bIns="45700" lIns="91425" spcFirstLastPara="1" rIns="91425" wrap="square" tIns="45700">
            <a:noAutofit/>
          </a:bodyPr>
          <a:lstStyle>
            <a:lvl1pPr indent="-342900" lvl="0" marL="457200" algn="l">
              <a:lnSpc>
                <a:spcPct val="133333"/>
              </a:lnSpc>
              <a:spcBef>
                <a:spcPts val="1000"/>
              </a:spcBef>
              <a:spcAft>
                <a:spcPts val="0"/>
              </a:spcAft>
              <a:buClr>
                <a:schemeClr val="dk1"/>
              </a:buClr>
              <a:buSzPts val="1800"/>
              <a:buChar char="•"/>
              <a:defRPr b="1" sz="1800">
                <a:latin typeface="Malgun Gothic"/>
                <a:ea typeface="Malgun Gothic"/>
                <a:cs typeface="Malgun Gothic"/>
                <a:sym typeface="Malgun Gothic"/>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type="title"/>
          </p:nvPr>
        </p:nvSpPr>
        <p:spPr>
          <a:xfrm>
            <a:off x="345513" y="209756"/>
            <a:ext cx="4607487" cy="360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120">
          <p15:clr>
            <a:srgbClr val="FBAE40"/>
          </p15:clr>
        </p15:guide>
        <p15:guide id="3" orient="horz" pos="572">
          <p15:clr>
            <a:srgbClr val="FBAE40"/>
          </p15:clr>
        </p15:guide>
        <p15:guide id="4" pos="217">
          <p15:clr>
            <a:srgbClr val="FBAE40"/>
          </p15:clr>
        </p15:guide>
        <p15:guide id="5" pos="6023">
          <p15:clr>
            <a:srgbClr val="FBAE40"/>
          </p15:clr>
        </p15:guide>
        <p15:guide id="6" orient="horz" pos="4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5" name="Shape 25"/>
        <p:cNvGrpSpPr/>
        <p:nvPr/>
      </p:nvGrpSpPr>
      <p:grpSpPr>
        <a:xfrm>
          <a:off x="0" y="0"/>
          <a:ext cx="0" cy="0"/>
          <a:chOff x="0" y="0"/>
          <a:chExt cx="0" cy="0"/>
        </a:xfrm>
      </p:grpSpPr>
      <p:sp>
        <p:nvSpPr>
          <p:cNvPr id="26" name="Google Shape;26;p5"/>
          <p:cNvSpPr txBox="1"/>
          <p:nvPr>
            <p:ph type="ctrTitle"/>
          </p:nvPr>
        </p:nvSpPr>
        <p:spPr>
          <a:xfrm>
            <a:off x="742950" y="2130426"/>
            <a:ext cx="8420100" cy="147002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subTitle"/>
          </p:nvPr>
        </p:nvSpPr>
        <p:spPr>
          <a:xfrm>
            <a:off x="1485900" y="3886200"/>
            <a:ext cx="6934200" cy="1752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888888"/>
              </a:buClr>
              <a:buSzPts val="2800"/>
              <a:buNone/>
              <a:defRPr>
                <a:solidFill>
                  <a:srgbClr val="888888"/>
                </a:solidFil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28" name="Google Shape;28;p5"/>
          <p:cNvSpPr txBox="1"/>
          <p:nvPr>
            <p:ph idx="10" type="dt"/>
          </p:nvPr>
        </p:nvSpPr>
        <p:spPr>
          <a:xfrm>
            <a:off x="495300" y="6356351"/>
            <a:ext cx="2311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
          <p:cNvSpPr txBox="1"/>
          <p:nvPr>
            <p:ph idx="11" type="ftr"/>
          </p:nvPr>
        </p:nvSpPr>
        <p:spPr>
          <a:xfrm>
            <a:off x="3384550" y="6356351"/>
            <a:ext cx="31369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2" type="sldNum"/>
          </p:nvPr>
        </p:nvSpPr>
        <p:spPr>
          <a:xfrm>
            <a:off x="4408752" y="6476996"/>
            <a:ext cx="1088496" cy="261610"/>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1038" y="365127"/>
            <a:ext cx="8543925"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81038" y="1825625"/>
            <a:ext cx="8543925"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4408752" y="6476996"/>
            <a:ext cx="1088496" cy="26161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100" u="none" cap="none" strike="noStrike">
                <a:solidFill>
                  <a:schemeClr val="dk1"/>
                </a:solidFill>
                <a:latin typeface="Calibri"/>
                <a:ea typeface="Calibri"/>
                <a:cs typeface="Calibri"/>
                <a:sym typeface="Calibri"/>
              </a:defRPr>
            </a:lvl1pPr>
            <a:lvl2pPr indent="0" lvl="1" marL="0" marR="0" rtl="0" algn="ctr">
              <a:spcBef>
                <a:spcPts val="0"/>
              </a:spcBef>
              <a:buNone/>
              <a:defRPr b="0" i="0" sz="1100" u="none" cap="none" strike="noStrike">
                <a:solidFill>
                  <a:schemeClr val="dk1"/>
                </a:solidFill>
                <a:latin typeface="Calibri"/>
                <a:ea typeface="Calibri"/>
                <a:cs typeface="Calibri"/>
                <a:sym typeface="Calibri"/>
              </a:defRPr>
            </a:lvl2pPr>
            <a:lvl3pPr indent="0" lvl="2" marL="0" marR="0" rtl="0" algn="ctr">
              <a:spcBef>
                <a:spcPts val="0"/>
              </a:spcBef>
              <a:buNone/>
              <a:defRPr b="0" i="0" sz="1100" u="none" cap="none" strike="noStrike">
                <a:solidFill>
                  <a:schemeClr val="dk1"/>
                </a:solidFill>
                <a:latin typeface="Calibri"/>
                <a:ea typeface="Calibri"/>
                <a:cs typeface="Calibri"/>
                <a:sym typeface="Calibri"/>
              </a:defRPr>
            </a:lvl3pPr>
            <a:lvl4pPr indent="0" lvl="3" marL="0" marR="0" rtl="0" algn="ctr">
              <a:spcBef>
                <a:spcPts val="0"/>
              </a:spcBef>
              <a:buNone/>
              <a:defRPr b="0" i="0" sz="1100" u="none" cap="none" strike="noStrike">
                <a:solidFill>
                  <a:schemeClr val="dk1"/>
                </a:solidFill>
                <a:latin typeface="Calibri"/>
                <a:ea typeface="Calibri"/>
                <a:cs typeface="Calibri"/>
                <a:sym typeface="Calibri"/>
              </a:defRPr>
            </a:lvl4pPr>
            <a:lvl5pPr indent="0" lvl="4" marL="0" marR="0" rtl="0" algn="ctr">
              <a:spcBef>
                <a:spcPts val="0"/>
              </a:spcBef>
              <a:buNone/>
              <a:defRPr b="0" i="0" sz="1100" u="none" cap="none" strike="noStrike">
                <a:solidFill>
                  <a:schemeClr val="dk1"/>
                </a:solidFill>
                <a:latin typeface="Calibri"/>
                <a:ea typeface="Calibri"/>
                <a:cs typeface="Calibri"/>
                <a:sym typeface="Calibri"/>
              </a:defRPr>
            </a:lvl5pPr>
            <a:lvl6pPr indent="0" lvl="5" marL="0" marR="0" rtl="0" algn="ctr">
              <a:spcBef>
                <a:spcPts val="0"/>
              </a:spcBef>
              <a:buNone/>
              <a:defRPr b="0" i="0" sz="1100" u="none" cap="none" strike="noStrike">
                <a:solidFill>
                  <a:schemeClr val="dk1"/>
                </a:solidFill>
                <a:latin typeface="Calibri"/>
                <a:ea typeface="Calibri"/>
                <a:cs typeface="Calibri"/>
                <a:sym typeface="Calibri"/>
              </a:defRPr>
            </a:lvl6pPr>
            <a:lvl7pPr indent="0" lvl="6" marL="0" marR="0" rtl="0" algn="ctr">
              <a:spcBef>
                <a:spcPts val="0"/>
              </a:spcBef>
              <a:buNone/>
              <a:defRPr b="0" i="0" sz="1100" u="none" cap="none" strike="noStrike">
                <a:solidFill>
                  <a:schemeClr val="dk1"/>
                </a:solidFill>
                <a:latin typeface="Calibri"/>
                <a:ea typeface="Calibri"/>
                <a:cs typeface="Calibri"/>
                <a:sym typeface="Calibri"/>
              </a:defRPr>
            </a:lvl7pPr>
            <a:lvl8pPr indent="0" lvl="7" marL="0" marR="0" rtl="0" algn="ctr">
              <a:spcBef>
                <a:spcPts val="0"/>
              </a:spcBef>
              <a:buNone/>
              <a:defRPr b="0" i="0" sz="1100" u="none" cap="none" strike="noStrike">
                <a:solidFill>
                  <a:schemeClr val="dk1"/>
                </a:solidFill>
                <a:latin typeface="Calibri"/>
                <a:ea typeface="Calibri"/>
                <a:cs typeface="Calibri"/>
                <a:sym typeface="Calibri"/>
              </a:defRPr>
            </a:lvl8pPr>
            <a:lvl9pPr indent="0" lvl="8" marL="0" marR="0" rtl="0" algn="ctr">
              <a:spcBef>
                <a:spcPts val="0"/>
              </a:spcBef>
              <a:buNone/>
              <a:defRPr b="0" i="0" sz="11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6.png"/><Relationship Id="rId5"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4.png"/><Relationship Id="rId7"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cxnSp>
        <p:nvCxnSpPr>
          <p:cNvPr id="36" name="Google Shape;36;p6"/>
          <p:cNvCxnSpPr/>
          <p:nvPr/>
        </p:nvCxnSpPr>
        <p:spPr>
          <a:xfrm>
            <a:off x="895976" y="766896"/>
            <a:ext cx="8079124" cy="0"/>
          </a:xfrm>
          <a:prstGeom prst="straightConnector1">
            <a:avLst/>
          </a:prstGeom>
          <a:noFill/>
          <a:ln cap="flat" cmpd="sng" w="12700">
            <a:solidFill>
              <a:srgbClr val="1D1D75"/>
            </a:solidFill>
            <a:prstDash val="solid"/>
            <a:round/>
            <a:headEnd len="med" w="med" type="none"/>
            <a:tailEnd len="med" w="med" type="none"/>
          </a:ln>
        </p:spPr>
      </p:cxnSp>
      <p:sp>
        <p:nvSpPr>
          <p:cNvPr id="37" name="Google Shape;37;p6"/>
          <p:cNvSpPr/>
          <p:nvPr/>
        </p:nvSpPr>
        <p:spPr>
          <a:xfrm>
            <a:off x="462851" y="304036"/>
            <a:ext cx="9010458" cy="932371"/>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None/>
            </a:pPr>
            <a:r>
              <a:rPr b="1" i="0" lang="ko-KR" sz="2400" u="none" cap="none" strike="noStrike">
                <a:solidFill>
                  <a:schemeClr val="dk1"/>
                </a:solidFill>
                <a:latin typeface="Malgun Gothic"/>
                <a:ea typeface="Malgun Gothic"/>
                <a:cs typeface="Malgun Gothic"/>
                <a:sym typeface="Malgun Gothic"/>
              </a:rPr>
              <a:t>LS Bigdata School </a:t>
            </a:r>
            <a:endParaRPr/>
          </a:p>
          <a:p>
            <a:pPr indent="0" lvl="0" marL="0" marR="0" rtl="0" algn="ctr">
              <a:lnSpc>
                <a:spcPct val="110000"/>
              </a:lnSpc>
              <a:spcBef>
                <a:spcPts val="0"/>
              </a:spcBef>
              <a:spcAft>
                <a:spcPts val="0"/>
              </a:spcAft>
              <a:buNone/>
            </a:pPr>
            <a:r>
              <a:rPr b="1" lang="ko-KR" sz="2800">
                <a:latin typeface="Malgun Gothic"/>
                <a:ea typeface="Malgun Gothic"/>
                <a:cs typeface="Malgun Gothic"/>
                <a:sym typeface="Malgun Gothic"/>
              </a:rPr>
              <a:t>4</a:t>
            </a:r>
            <a:r>
              <a:rPr b="1" i="0" lang="ko-KR" sz="2800" u="none" cap="none" strike="noStrike">
                <a:solidFill>
                  <a:srgbClr val="000000"/>
                </a:solidFill>
                <a:latin typeface="Malgun Gothic"/>
                <a:ea typeface="Malgun Gothic"/>
                <a:cs typeface="Malgun Gothic"/>
                <a:sym typeface="Malgun Gothic"/>
              </a:rPr>
              <a:t>조 분석 결과 보고서</a:t>
            </a:r>
            <a:endParaRPr b="1" i="0" sz="3600" u="none" cap="none" strike="noStrike">
              <a:solidFill>
                <a:srgbClr val="000000"/>
              </a:solidFill>
              <a:latin typeface="Malgun Gothic"/>
              <a:ea typeface="Malgun Gothic"/>
              <a:cs typeface="Malgun Gothic"/>
              <a:sym typeface="Malgun Gothic"/>
            </a:endParaRPr>
          </a:p>
        </p:txBody>
      </p:sp>
      <p:grpSp>
        <p:nvGrpSpPr>
          <p:cNvPr id="38" name="Google Shape;38;p6"/>
          <p:cNvGrpSpPr/>
          <p:nvPr/>
        </p:nvGrpSpPr>
        <p:grpSpPr>
          <a:xfrm>
            <a:off x="3809165" y="5490113"/>
            <a:ext cx="2100332" cy="366014"/>
            <a:chOff x="4206296" y="5872218"/>
            <a:chExt cx="1440656" cy="343901"/>
          </a:xfrm>
        </p:grpSpPr>
        <p:sp>
          <p:nvSpPr>
            <p:cNvPr id="39" name="Google Shape;39;p6"/>
            <p:cNvSpPr/>
            <p:nvPr/>
          </p:nvSpPr>
          <p:spPr>
            <a:xfrm>
              <a:off x="4392249" y="5872218"/>
              <a:ext cx="1173300" cy="33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chemeClr val="dk1"/>
                  </a:solidFill>
                  <a:latin typeface="Malgun Gothic"/>
                  <a:ea typeface="Malgun Gothic"/>
                  <a:cs typeface="Malgun Gothic"/>
                  <a:sym typeface="Malgun Gothic"/>
                </a:rPr>
                <a:t> 24</a:t>
              </a:r>
              <a:r>
                <a:rPr b="1" i="0" lang="ko-KR" sz="1600" u="none" cap="none" strike="noStrike">
                  <a:solidFill>
                    <a:schemeClr val="dk1"/>
                  </a:solidFill>
                  <a:latin typeface="Malgun Gothic"/>
                  <a:ea typeface="Malgun Gothic"/>
                  <a:cs typeface="Malgun Gothic"/>
                  <a:sym typeface="Malgun Gothic"/>
                </a:rPr>
                <a:t>.</a:t>
              </a:r>
              <a:r>
                <a:rPr b="1" i="0" lang="ko-KR" sz="1600" u="none" cap="none" strike="noStrike">
                  <a:solidFill>
                    <a:schemeClr val="dk1"/>
                  </a:solidFill>
                  <a:latin typeface="Malgun Gothic"/>
                  <a:ea typeface="Malgun Gothic"/>
                  <a:cs typeface="Malgun Gothic"/>
                  <a:sym typeface="Malgun Gothic"/>
                </a:rPr>
                <a:t> </a:t>
              </a:r>
              <a:r>
                <a:rPr b="1" lang="ko-KR" sz="1600">
                  <a:solidFill>
                    <a:schemeClr val="dk1"/>
                  </a:solidFill>
                  <a:latin typeface="Malgun Gothic"/>
                  <a:ea typeface="Malgun Gothic"/>
                  <a:cs typeface="Malgun Gothic"/>
                  <a:sym typeface="Malgun Gothic"/>
                </a:rPr>
                <a:t>05</a:t>
              </a:r>
              <a:r>
                <a:rPr b="1" i="0" lang="ko-KR" sz="1600" u="none" cap="none" strike="noStrike">
                  <a:solidFill>
                    <a:schemeClr val="dk1"/>
                  </a:solidFill>
                  <a:latin typeface="Malgun Gothic"/>
                  <a:ea typeface="Malgun Gothic"/>
                  <a:cs typeface="Malgun Gothic"/>
                  <a:sym typeface="Malgun Gothic"/>
                </a:rPr>
                <a:t>.</a:t>
              </a:r>
              <a:r>
                <a:rPr b="1" i="0" lang="ko-KR" sz="1600" u="none" cap="none" strike="noStrike">
                  <a:solidFill>
                    <a:schemeClr val="dk1"/>
                  </a:solidFill>
                  <a:latin typeface="Malgun Gothic"/>
                  <a:ea typeface="Malgun Gothic"/>
                  <a:cs typeface="Malgun Gothic"/>
                  <a:sym typeface="Malgun Gothic"/>
                </a:rPr>
                <a:t> </a:t>
              </a:r>
              <a:r>
                <a:rPr b="1" lang="ko-KR" sz="1600">
                  <a:solidFill>
                    <a:schemeClr val="dk1"/>
                  </a:solidFill>
                  <a:latin typeface="Malgun Gothic"/>
                  <a:ea typeface="Malgun Gothic"/>
                  <a:cs typeface="Malgun Gothic"/>
                  <a:sym typeface="Malgun Gothic"/>
                </a:rPr>
                <a:t>31</a:t>
              </a:r>
              <a:r>
                <a:rPr b="1" lang="ko-KR" sz="1600">
                  <a:solidFill>
                    <a:schemeClr val="dk1"/>
                  </a:solidFill>
                  <a:latin typeface="Malgun Gothic"/>
                  <a:ea typeface="Malgun Gothic"/>
                  <a:cs typeface="Malgun Gothic"/>
                  <a:sym typeface="Malgun Gothic"/>
                </a:rPr>
                <a:t>(</a:t>
              </a:r>
              <a:r>
                <a:rPr lang="ko-KR" sz="1600">
                  <a:solidFill>
                    <a:srgbClr val="0D0D0D"/>
                  </a:solidFill>
                  <a:highlight>
                    <a:srgbClr val="FFFFFF"/>
                  </a:highlight>
                  <a:latin typeface="Malgun Gothic"/>
                  <a:ea typeface="Malgun Gothic"/>
                  <a:cs typeface="Malgun Gothic"/>
                  <a:sym typeface="Malgun Gothic"/>
                </a:rPr>
                <a:t>金</a:t>
              </a:r>
              <a:r>
                <a:rPr b="1" i="0" lang="ko-KR" sz="1600" u="none" cap="none" strike="noStrike">
                  <a:solidFill>
                    <a:schemeClr val="dk1"/>
                  </a:solidFill>
                  <a:latin typeface="Malgun Gothic"/>
                  <a:ea typeface="Malgun Gothic"/>
                  <a:cs typeface="Malgun Gothic"/>
                  <a:sym typeface="Malgun Gothic"/>
                </a:rPr>
                <a:t>)</a:t>
              </a:r>
              <a:endParaRPr b="1" i="0" sz="1600" u="none" cap="none" strike="noStrike">
                <a:solidFill>
                  <a:schemeClr val="dk1"/>
                </a:solidFill>
                <a:latin typeface="Malgun Gothic"/>
                <a:ea typeface="Malgun Gothic"/>
                <a:cs typeface="Malgun Gothic"/>
                <a:sym typeface="Malgun Gothic"/>
              </a:endParaRPr>
            </a:p>
          </p:txBody>
        </p:sp>
        <p:cxnSp>
          <p:nvCxnSpPr>
            <p:cNvPr id="40" name="Google Shape;40;p6"/>
            <p:cNvCxnSpPr/>
            <p:nvPr/>
          </p:nvCxnSpPr>
          <p:spPr>
            <a:xfrm>
              <a:off x="4206296" y="6216119"/>
              <a:ext cx="1440656" cy="0"/>
            </a:xfrm>
            <a:prstGeom prst="straightConnector1">
              <a:avLst/>
            </a:prstGeom>
            <a:noFill/>
            <a:ln cap="flat" cmpd="sng" w="19050">
              <a:solidFill>
                <a:schemeClr val="dk1"/>
              </a:solidFill>
              <a:prstDash val="solid"/>
              <a:round/>
              <a:headEnd len="med" w="med" type="none"/>
              <a:tailEnd len="med" w="med" type="none"/>
            </a:ln>
          </p:spPr>
        </p:cxnSp>
      </p:grpSp>
      <p:sp>
        <p:nvSpPr>
          <p:cNvPr id="41" name="Google Shape;41;p6"/>
          <p:cNvSpPr/>
          <p:nvPr/>
        </p:nvSpPr>
        <p:spPr>
          <a:xfrm>
            <a:off x="2982075" y="5959375"/>
            <a:ext cx="3967500" cy="2781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100"/>
              <a:buFont typeface="Arial"/>
              <a:buNone/>
            </a:pPr>
            <a:r>
              <a:rPr b="1" lang="ko-KR" sz="1300">
                <a:solidFill>
                  <a:schemeClr val="dk1"/>
                </a:solidFill>
              </a:rPr>
              <a:t>4조 윤주영, 김서정, 박성민, 서성호, 이채원, 임유빈</a:t>
            </a:r>
            <a:endParaRPr b="1" sz="1300">
              <a:solidFill>
                <a:schemeClr val="dk1"/>
              </a:solidFill>
            </a:endParaRPr>
          </a:p>
          <a:p>
            <a:pPr indent="0" lvl="0" marL="0" marR="0" rtl="0" algn="ctr">
              <a:lnSpc>
                <a:spcPct val="110000"/>
              </a:lnSpc>
              <a:spcBef>
                <a:spcPts val="0"/>
              </a:spcBef>
              <a:spcAft>
                <a:spcPts val="0"/>
              </a:spcAft>
              <a:buNone/>
            </a:pPr>
            <a:r>
              <a:t/>
            </a:r>
            <a:endParaRPr b="1" sz="1300">
              <a:latin typeface="Malgun Gothic"/>
              <a:ea typeface="Malgun Gothic"/>
              <a:cs typeface="Malgun Gothic"/>
              <a:sym typeface="Malgun Gothic"/>
            </a:endParaRPr>
          </a:p>
        </p:txBody>
      </p:sp>
      <p:sp>
        <p:nvSpPr>
          <p:cNvPr id="42" name="Google Shape;42;p6"/>
          <p:cNvSpPr/>
          <p:nvPr/>
        </p:nvSpPr>
        <p:spPr>
          <a:xfrm>
            <a:off x="1912725" y="1281800"/>
            <a:ext cx="6258600" cy="4099200"/>
          </a:xfrm>
          <a:prstGeom prst="rect">
            <a:avLst/>
          </a:prstGeom>
          <a:solidFill>
            <a:srgbClr val="FFFFFF"/>
          </a:solidFill>
          <a:ln cap="flat" cmpd="sng" w="9525">
            <a:solidFill>
              <a:srgbClr val="808080"/>
            </a:solidFill>
            <a:prstDash val="solid"/>
            <a:miter lim="800000"/>
            <a:headEnd len="sm" w="sm" type="none"/>
            <a:tailEnd len="sm" w="sm" type="none"/>
          </a:ln>
          <a:effectLst>
            <a:outerShdw rotWithShape="0" algn="ctr" dir="2700000" dist="35921">
              <a:srgbClr val="808080"/>
            </a:outerShdw>
          </a:effectLst>
        </p:spPr>
        <p:txBody>
          <a:bodyPr anchorCtr="0" anchor="t" bIns="45700" lIns="108000" spcFirstLastPara="1" rIns="91425" wrap="square" tIns="45700">
            <a:noAutofit/>
          </a:bodyPr>
          <a:lstStyle/>
          <a:p>
            <a:pPr indent="-317500" lvl="0" marL="457200" marR="0" rtl="0" algn="l">
              <a:lnSpc>
                <a:spcPct val="175000"/>
              </a:lnSpc>
              <a:spcBef>
                <a:spcPts val="1000"/>
              </a:spcBef>
              <a:spcAft>
                <a:spcPts val="0"/>
              </a:spcAft>
              <a:buClr>
                <a:srgbClr val="000000"/>
              </a:buClr>
              <a:buSzPts val="1400"/>
              <a:buFont typeface="Malgun Gothic"/>
              <a:buAutoNum type="arabicPeriod"/>
            </a:pPr>
            <a:r>
              <a:rPr b="1" i="0" lang="ko-KR" u="none" cap="none" strike="noStrike">
                <a:solidFill>
                  <a:srgbClr val="000000"/>
                </a:solidFill>
                <a:latin typeface="Malgun Gothic"/>
                <a:ea typeface="Malgun Gothic"/>
                <a:cs typeface="Malgun Gothic"/>
                <a:sym typeface="Malgun Gothic"/>
              </a:rPr>
              <a:t>프로젝트 개요 및 팀 구성</a:t>
            </a:r>
            <a:endParaRPr b="1" i="0" u="none" cap="none" strike="noStrike">
              <a:solidFill>
                <a:srgbClr val="000000"/>
              </a:solidFill>
              <a:latin typeface="Malgun Gothic"/>
              <a:ea typeface="Malgun Gothic"/>
              <a:cs typeface="Malgun Gothic"/>
              <a:sym typeface="Malgun Gothic"/>
            </a:endParaRPr>
          </a:p>
          <a:p>
            <a:pPr indent="-317500" lvl="0" marL="457200" marR="0" rtl="0" algn="l">
              <a:lnSpc>
                <a:spcPct val="175000"/>
              </a:lnSpc>
              <a:spcBef>
                <a:spcPts val="0"/>
              </a:spcBef>
              <a:spcAft>
                <a:spcPts val="0"/>
              </a:spcAft>
              <a:buClr>
                <a:srgbClr val="000000"/>
              </a:buClr>
              <a:buSzPts val="1400"/>
              <a:buFont typeface="Malgun Gothic"/>
              <a:buAutoNum type="arabicPeriod"/>
            </a:pPr>
            <a:r>
              <a:rPr b="1" i="0" lang="ko-KR" u="none" cap="none" strike="noStrike">
                <a:solidFill>
                  <a:srgbClr val="000000"/>
                </a:solidFill>
                <a:latin typeface="Malgun Gothic"/>
                <a:ea typeface="Malgun Gothic"/>
                <a:cs typeface="Malgun Gothic"/>
                <a:sym typeface="Malgun Gothic"/>
              </a:rPr>
              <a:t>비즈니스 요구사항</a:t>
            </a:r>
            <a:endParaRPr b="1" i="0" u="none" cap="none" strike="noStrike">
              <a:solidFill>
                <a:srgbClr val="000000"/>
              </a:solidFill>
              <a:latin typeface="Malgun Gothic"/>
              <a:ea typeface="Malgun Gothic"/>
              <a:cs typeface="Malgun Gothic"/>
              <a:sym typeface="Malgun Gothic"/>
            </a:endParaRPr>
          </a:p>
          <a:p>
            <a:pPr indent="-317500" lvl="0" marL="457200" marR="0" rtl="0" algn="l">
              <a:lnSpc>
                <a:spcPct val="175000"/>
              </a:lnSpc>
              <a:spcBef>
                <a:spcPts val="0"/>
              </a:spcBef>
              <a:spcAft>
                <a:spcPts val="0"/>
              </a:spcAft>
              <a:buClr>
                <a:srgbClr val="000000"/>
              </a:buClr>
              <a:buSzPts val="1400"/>
              <a:buFont typeface="Malgun Gothic"/>
              <a:buAutoNum type="arabicPeriod"/>
            </a:pPr>
            <a:r>
              <a:rPr b="1" lang="ko-KR">
                <a:latin typeface="Malgun Gothic"/>
                <a:ea typeface="Malgun Gothic"/>
                <a:cs typeface="Malgun Gothic"/>
                <a:sym typeface="Malgun Gothic"/>
              </a:rPr>
              <a:t>데이터 분석</a:t>
            </a:r>
            <a:br>
              <a:rPr b="1" lang="ko-KR">
                <a:latin typeface="Malgun Gothic"/>
                <a:ea typeface="Malgun Gothic"/>
                <a:cs typeface="Malgun Gothic"/>
                <a:sym typeface="Malgun Gothic"/>
              </a:rPr>
            </a:br>
            <a:r>
              <a:rPr b="1" i="0" lang="ko-KR" sz="1200" u="none" cap="none" strike="noStrike">
                <a:solidFill>
                  <a:srgbClr val="000000"/>
                </a:solidFill>
                <a:latin typeface="Malgun Gothic"/>
                <a:ea typeface="Malgun Gothic"/>
                <a:cs typeface="Malgun Gothic"/>
                <a:sym typeface="Malgun Gothic"/>
              </a:rPr>
              <a:t>1) </a:t>
            </a:r>
            <a:r>
              <a:rPr b="1" lang="ko-KR" sz="1200">
                <a:solidFill>
                  <a:schemeClr val="dk1"/>
                </a:solidFill>
                <a:latin typeface="Malgun Gothic"/>
                <a:ea typeface="Malgun Gothic"/>
                <a:cs typeface="Malgun Gothic"/>
                <a:sym typeface="Malgun Gothic"/>
              </a:rPr>
              <a:t>데이터에 귀를 귀울여 보았습니다. </a:t>
            </a:r>
            <a:endParaRPr b="1" sz="1200">
              <a:solidFill>
                <a:schemeClr val="dk1"/>
              </a:solidFill>
              <a:latin typeface="Malgun Gothic"/>
              <a:ea typeface="Malgun Gothic"/>
              <a:cs typeface="Malgun Gothic"/>
              <a:sym typeface="Malgun Gothic"/>
            </a:endParaRPr>
          </a:p>
          <a:p>
            <a:pPr indent="0" lvl="0" marL="457200" marR="0" rtl="0" algn="l">
              <a:lnSpc>
                <a:spcPct val="175000"/>
              </a:lnSpc>
              <a:spcBef>
                <a:spcPts val="0"/>
              </a:spcBef>
              <a:spcAft>
                <a:spcPts val="0"/>
              </a:spcAft>
              <a:buNone/>
            </a:pPr>
            <a:r>
              <a:rPr b="1" i="0" lang="ko-KR" sz="1200" u="none" cap="none" strike="noStrike">
                <a:solidFill>
                  <a:srgbClr val="000000"/>
                </a:solidFill>
                <a:latin typeface="Malgun Gothic"/>
                <a:ea typeface="Malgun Gothic"/>
                <a:cs typeface="Malgun Gothic"/>
                <a:sym typeface="Malgun Gothic"/>
              </a:rPr>
              <a:t>2) </a:t>
            </a:r>
            <a:r>
              <a:rPr b="1" lang="ko-KR" sz="1200">
                <a:solidFill>
                  <a:schemeClr val="dk1"/>
                </a:solidFill>
                <a:latin typeface="Malgun Gothic"/>
                <a:ea typeface="Malgun Gothic"/>
                <a:cs typeface="Malgun Gothic"/>
                <a:sym typeface="Malgun Gothic"/>
              </a:rPr>
              <a:t>데이터를 연결하고 이해하였습니다.  </a:t>
            </a:r>
            <a:endParaRPr sz="1200"/>
          </a:p>
          <a:p>
            <a:pPr indent="0" lvl="0" marL="457200" marR="0" rtl="0" algn="l">
              <a:lnSpc>
                <a:spcPct val="175000"/>
              </a:lnSpc>
              <a:spcBef>
                <a:spcPts val="0"/>
              </a:spcBef>
              <a:spcAft>
                <a:spcPts val="0"/>
              </a:spcAft>
              <a:buNone/>
            </a:pPr>
            <a:r>
              <a:rPr b="1" i="0" lang="ko-KR" sz="1200" u="none" cap="none" strike="noStrike">
                <a:solidFill>
                  <a:srgbClr val="000000"/>
                </a:solidFill>
                <a:latin typeface="Malgun Gothic"/>
                <a:ea typeface="Malgun Gothic"/>
                <a:cs typeface="Malgun Gothic"/>
                <a:sym typeface="Malgun Gothic"/>
              </a:rPr>
              <a:t>3) </a:t>
            </a:r>
            <a:r>
              <a:rPr b="1" lang="ko-KR" sz="1200">
                <a:latin typeface="Malgun Gothic"/>
                <a:ea typeface="Malgun Gothic"/>
                <a:cs typeface="Malgun Gothic"/>
                <a:sym typeface="Malgun Gothic"/>
              </a:rPr>
              <a:t>모델링을 통해 예측력을 높였습니다. </a:t>
            </a:r>
            <a:endParaRPr sz="1200"/>
          </a:p>
          <a:p>
            <a:pPr indent="-317500" lvl="0" marL="457200" marR="0" rtl="0" algn="l">
              <a:lnSpc>
                <a:spcPct val="175000"/>
              </a:lnSpc>
              <a:spcBef>
                <a:spcPts val="0"/>
              </a:spcBef>
              <a:spcAft>
                <a:spcPts val="0"/>
              </a:spcAft>
              <a:buSzPts val="1400"/>
              <a:buFont typeface="Malgun Gothic"/>
              <a:buAutoNum type="arabicPeriod"/>
            </a:pPr>
            <a:r>
              <a:rPr b="1" lang="ko-KR">
                <a:latin typeface="Malgun Gothic"/>
                <a:ea typeface="Malgun Gothic"/>
                <a:cs typeface="Malgun Gothic"/>
                <a:sym typeface="Malgun Gothic"/>
              </a:rPr>
              <a:t>비즈니스 모델 제시</a:t>
            </a:r>
            <a:r>
              <a:rPr b="1" i="0" lang="ko-KR" u="none" cap="none" strike="noStrike">
                <a:solidFill>
                  <a:srgbClr val="000000"/>
                </a:solidFill>
                <a:latin typeface="Malgun Gothic"/>
                <a:ea typeface="Malgun Gothic"/>
                <a:cs typeface="Malgun Gothic"/>
                <a:sym typeface="Malgun Gothic"/>
              </a:rPr>
              <a:t> </a:t>
            </a:r>
            <a:br>
              <a:rPr b="1" lang="ko-KR">
                <a:latin typeface="Malgun Gothic"/>
                <a:ea typeface="Malgun Gothic"/>
                <a:cs typeface="Malgun Gothic"/>
                <a:sym typeface="Malgun Gothic"/>
              </a:rPr>
            </a:br>
            <a:r>
              <a:rPr b="1" i="0" lang="ko-KR" sz="1200" u="none" cap="none" strike="noStrike">
                <a:solidFill>
                  <a:srgbClr val="000000"/>
                </a:solidFill>
                <a:latin typeface="Malgun Gothic"/>
                <a:ea typeface="Malgun Gothic"/>
                <a:cs typeface="Malgun Gothic"/>
                <a:sym typeface="Malgun Gothic"/>
              </a:rPr>
              <a:t>1) </a:t>
            </a:r>
            <a:r>
              <a:rPr b="1" lang="ko-KR" sz="1200">
                <a:latin typeface="Malgun Gothic"/>
                <a:ea typeface="Malgun Gothic"/>
                <a:cs typeface="Malgun Gothic"/>
                <a:sym typeface="Malgun Gothic"/>
              </a:rPr>
              <a:t>DB</a:t>
            </a:r>
            <a:br>
              <a:rPr b="1" lang="ko-KR" sz="1200">
                <a:latin typeface="Malgun Gothic"/>
                <a:ea typeface="Malgun Gothic"/>
                <a:cs typeface="Malgun Gothic"/>
                <a:sym typeface="Malgun Gothic"/>
              </a:rPr>
            </a:br>
            <a:r>
              <a:rPr b="1" i="0" lang="ko-KR" sz="1200" u="none" cap="none" strike="noStrike">
                <a:solidFill>
                  <a:srgbClr val="000000"/>
                </a:solidFill>
                <a:latin typeface="Malgun Gothic"/>
                <a:ea typeface="Malgun Gothic"/>
                <a:cs typeface="Malgun Gothic"/>
                <a:sym typeface="Malgun Gothic"/>
              </a:rPr>
              <a:t>2) UI</a:t>
            </a:r>
            <a:endParaRPr sz="1200"/>
          </a:p>
          <a:p>
            <a:pPr indent="-317500" lvl="0" marL="457200" marR="0" rtl="0" algn="l">
              <a:lnSpc>
                <a:spcPct val="175000"/>
              </a:lnSpc>
              <a:spcBef>
                <a:spcPts val="0"/>
              </a:spcBef>
              <a:spcAft>
                <a:spcPts val="0"/>
              </a:spcAft>
              <a:buSzPts val="1400"/>
              <a:buFont typeface="Malgun Gothic"/>
              <a:buAutoNum type="arabicPeriod"/>
            </a:pPr>
            <a:r>
              <a:rPr b="1" lang="ko-KR">
                <a:latin typeface="Malgun Gothic"/>
                <a:ea typeface="Malgun Gothic"/>
                <a:cs typeface="Malgun Gothic"/>
                <a:sym typeface="Malgun Gothic"/>
              </a:rPr>
              <a:t>부록 (</a:t>
            </a:r>
            <a:r>
              <a:rPr b="1" lang="ko-KR">
                <a:solidFill>
                  <a:schemeClr val="dk1"/>
                </a:solidFill>
                <a:latin typeface="Malgun Gothic"/>
                <a:ea typeface="Malgun Gothic"/>
                <a:cs typeface="Malgun Gothic"/>
                <a:sym typeface="Malgun Gothic"/>
              </a:rPr>
              <a:t>61번 청주공장)</a:t>
            </a:r>
            <a:endParaRPr b="1">
              <a:latin typeface="Malgun Gothic"/>
              <a:ea typeface="Malgun Gothic"/>
              <a:cs typeface="Malgun Gothic"/>
              <a:sym typeface="Malgun Gothic"/>
            </a:endParaRPr>
          </a:p>
          <a:p>
            <a:pPr indent="-317500" lvl="0" marL="457200" rtl="0" algn="l">
              <a:lnSpc>
                <a:spcPct val="175000"/>
              </a:lnSpc>
              <a:spcBef>
                <a:spcPts val="0"/>
              </a:spcBef>
              <a:spcAft>
                <a:spcPts val="0"/>
              </a:spcAft>
              <a:buClr>
                <a:schemeClr val="dk1"/>
              </a:buClr>
              <a:buSzPts val="1400"/>
              <a:buFont typeface="Malgun Gothic"/>
              <a:buAutoNum type="arabicPeriod"/>
            </a:pPr>
            <a:r>
              <a:rPr b="1" lang="ko-KR">
                <a:solidFill>
                  <a:schemeClr val="dk1"/>
                </a:solidFill>
                <a:latin typeface="Malgun Gothic"/>
                <a:ea typeface="Malgun Gothic"/>
                <a:cs typeface="Malgun Gothic"/>
                <a:sym typeface="Malgun Gothic"/>
              </a:rPr>
              <a:t>과제 요약 및 자체 평가 의견</a:t>
            </a:r>
            <a:endParaRPr b="1">
              <a:solidFill>
                <a:schemeClr val="dk1"/>
              </a:solidFill>
              <a:latin typeface="Malgun Gothic"/>
              <a:ea typeface="Malgun Gothic"/>
              <a:cs typeface="Malgun Gothic"/>
              <a:sym typeface="Malgun Gothic"/>
            </a:endParaRPr>
          </a:p>
          <a:p>
            <a:pPr indent="0" lvl="0" marL="0" marR="0" rtl="0" algn="l">
              <a:lnSpc>
                <a:spcPct val="175000"/>
              </a:lnSpc>
              <a:spcBef>
                <a:spcPts val="0"/>
              </a:spcBef>
              <a:spcAft>
                <a:spcPts val="0"/>
              </a:spcAft>
              <a:buNone/>
            </a:pPr>
            <a:r>
              <a:t/>
            </a:r>
            <a:endParaRPr b="1" sz="1300">
              <a:latin typeface="Malgun Gothic"/>
              <a:ea typeface="Malgun Gothic"/>
              <a:cs typeface="Malgun Gothic"/>
              <a:sym typeface="Malgun Gothic"/>
            </a:endParaRPr>
          </a:p>
        </p:txBody>
      </p:sp>
      <p:pic>
        <p:nvPicPr>
          <p:cNvPr id="43" name="Google Shape;43;p6"/>
          <p:cNvPicPr preferRelativeResize="0"/>
          <p:nvPr/>
        </p:nvPicPr>
        <p:blipFill>
          <a:blip r:embed="rId3">
            <a:alphaModFix/>
          </a:blip>
          <a:stretch>
            <a:fillRect/>
          </a:stretch>
        </p:blipFill>
        <p:spPr>
          <a:xfrm rot="537247">
            <a:off x="8380728" y="5306895"/>
            <a:ext cx="1097040" cy="11621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5"/>
          <p:cNvPicPr preferRelativeResize="0"/>
          <p:nvPr/>
        </p:nvPicPr>
        <p:blipFill>
          <a:blip r:embed="rId3">
            <a:alphaModFix/>
          </a:blip>
          <a:stretch>
            <a:fillRect/>
          </a:stretch>
        </p:blipFill>
        <p:spPr>
          <a:xfrm>
            <a:off x="5089075" y="4119925"/>
            <a:ext cx="4622347" cy="1902338"/>
          </a:xfrm>
          <a:prstGeom prst="rect">
            <a:avLst/>
          </a:prstGeom>
          <a:noFill/>
          <a:ln>
            <a:noFill/>
          </a:ln>
        </p:spPr>
      </p:pic>
      <p:pic>
        <p:nvPicPr>
          <p:cNvPr id="242" name="Google Shape;242;p15"/>
          <p:cNvPicPr preferRelativeResize="0"/>
          <p:nvPr/>
        </p:nvPicPr>
        <p:blipFill>
          <a:blip r:embed="rId4">
            <a:alphaModFix/>
          </a:blip>
          <a:stretch>
            <a:fillRect/>
          </a:stretch>
        </p:blipFill>
        <p:spPr>
          <a:xfrm>
            <a:off x="130975" y="4119926"/>
            <a:ext cx="4822026" cy="1983064"/>
          </a:xfrm>
          <a:prstGeom prst="rect">
            <a:avLst/>
          </a:prstGeom>
          <a:noFill/>
          <a:ln>
            <a:noFill/>
          </a:ln>
        </p:spPr>
      </p:pic>
      <p:sp>
        <p:nvSpPr>
          <p:cNvPr id="243" name="Google Shape;243;p15"/>
          <p:cNvSpPr txBox="1"/>
          <p:nvPr/>
        </p:nvSpPr>
        <p:spPr>
          <a:xfrm>
            <a:off x="2111451" y="6259602"/>
            <a:ext cx="5842500" cy="242100"/>
          </a:xfrm>
          <a:prstGeom prst="rect">
            <a:avLst/>
          </a:prstGeom>
          <a:noFill/>
          <a:ln>
            <a:noFill/>
          </a:ln>
        </p:spPr>
        <p:txBody>
          <a:bodyPr anchorCtr="0" anchor="t" bIns="36000" lIns="72000" spcFirstLastPara="1" rIns="36000" wrap="square" tIns="36000">
            <a:spAutoFit/>
          </a:bodyPr>
          <a:lstStyle/>
          <a:p>
            <a:pPr indent="0" lvl="0" marL="0" rtl="0" algn="ctr">
              <a:lnSpc>
                <a:spcPct val="115000"/>
              </a:lnSpc>
              <a:spcBef>
                <a:spcPts val="0"/>
              </a:spcBef>
              <a:spcAft>
                <a:spcPts val="0"/>
              </a:spcAft>
              <a:buNone/>
            </a:pPr>
            <a:r>
              <a:rPr b="1" lang="ko-KR" sz="1100">
                <a:solidFill>
                  <a:srgbClr val="0000FF"/>
                </a:solidFill>
                <a:highlight>
                  <a:srgbClr val="DEEBF7"/>
                </a:highlight>
              </a:rPr>
              <a:t>31번,33번에 대한 시간별 시각화 -&gt; 두 그래프가 17시에 동일하게 감소함을 발견 </a:t>
            </a:r>
            <a:endParaRPr sz="1100">
              <a:solidFill>
                <a:srgbClr val="0000FF"/>
              </a:solidFill>
              <a:highlight>
                <a:srgbClr val="DEEBF7"/>
              </a:highlight>
            </a:endParaRPr>
          </a:p>
        </p:txBody>
      </p:sp>
      <p:sp>
        <p:nvSpPr>
          <p:cNvPr id="244" name="Google Shape;244;p15"/>
          <p:cNvSpPr txBox="1"/>
          <p:nvPr/>
        </p:nvSpPr>
        <p:spPr>
          <a:xfrm>
            <a:off x="3146097" y="3550425"/>
            <a:ext cx="4001100" cy="242100"/>
          </a:xfrm>
          <a:prstGeom prst="rect">
            <a:avLst/>
          </a:prstGeom>
          <a:noFill/>
          <a:ln>
            <a:noFill/>
          </a:ln>
        </p:spPr>
        <p:txBody>
          <a:bodyPr anchorCtr="0" anchor="t" bIns="36000" lIns="72000" spcFirstLastPara="1" rIns="36000" wrap="square" tIns="36000">
            <a:spAutoFit/>
          </a:bodyPr>
          <a:lstStyle/>
          <a:p>
            <a:pPr indent="0" lvl="0" marL="0" rtl="0" algn="ctr">
              <a:lnSpc>
                <a:spcPct val="115000"/>
              </a:lnSpc>
              <a:spcBef>
                <a:spcPts val="0"/>
              </a:spcBef>
              <a:spcAft>
                <a:spcPts val="0"/>
              </a:spcAft>
              <a:buNone/>
            </a:pPr>
            <a:r>
              <a:rPr b="1" lang="ko-KR" sz="1100">
                <a:solidFill>
                  <a:srgbClr val="0000FF"/>
                </a:solidFill>
                <a:highlight>
                  <a:srgbClr val="DEEBF7"/>
                </a:highlight>
              </a:rPr>
              <a:t>31번 건물과 33번 건물에서 이상치로 의심되는 값 발견!</a:t>
            </a:r>
            <a:endParaRPr sz="1100">
              <a:solidFill>
                <a:srgbClr val="0000FF"/>
              </a:solidFill>
              <a:highlight>
                <a:srgbClr val="DEEBF7"/>
              </a:highlight>
            </a:endParaRPr>
          </a:p>
        </p:txBody>
      </p:sp>
      <p:sp>
        <p:nvSpPr>
          <p:cNvPr id="245" name="Google Shape;245;p15"/>
          <p:cNvSpPr/>
          <p:nvPr/>
        </p:nvSpPr>
        <p:spPr>
          <a:xfrm>
            <a:off x="3288075" y="5224550"/>
            <a:ext cx="861300" cy="87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6" name="Google Shape;246;p15"/>
          <p:cNvSpPr/>
          <p:nvPr/>
        </p:nvSpPr>
        <p:spPr>
          <a:xfrm>
            <a:off x="8109450" y="5224550"/>
            <a:ext cx="861300" cy="87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47" name="Google Shape;247;p15"/>
          <p:cNvPicPr preferRelativeResize="0"/>
          <p:nvPr/>
        </p:nvPicPr>
        <p:blipFill>
          <a:blip r:embed="rId5">
            <a:alphaModFix/>
          </a:blip>
          <a:stretch>
            <a:fillRect/>
          </a:stretch>
        </p:blipFill>
        <p:spPr>
          <a:xfrm>
            <a:off x="249850" y="1244261"/>
            <a:ext cx="4164743" cy="2291002"/>
          </a:xfrm>
          <a:prstGeom prst="rect">
            <a:avLst/>
          </a:prstGeom>
          <a:noFill/>
          <a:ln>
            <a:noFill/>
          </a:ln>
        </p:spPr>
      </p:pic>
      <p:pic>
        <p:nvPicPr>
          <p:cNvPr id="248" name="Google Shape;248;p15"/>
          <p:cNvPicPr preferRelativeResize="0"/>
          <p:nvPr/>
        </p:nvPicPr>
        <p:blipFill>
          <a:blip r:embed="rId6">
            <a:alphaModFix/>
          </a:blip>
          <a:stretch>
            <a:fillRect/>
          </a:stretch>
        </p:blipFill>
        <p:spPr>
          <a:xfrm>
            <a:off x="5042368" y="1174988"/>
            <a:ext cx="4339352" cy="2389312"/>
          </a:xfrm>
          <a:prstGeom prst="rect">
            <a:avLst/>
          </a:prstGeom>
          <a:noFill/>
          <a:ln>
            <a:noFill/>
          </a:ln>
        </p:spPr>
      </p:pic>
      <p:grpSp>
        <p:nvGrpSpPr>
          <p:cNvPr id="249" name="Google Shape;249;p15"/>
          <p:cNvGrpSpPr/>
          <p:nvPr/>
        </p:nvGrpSpPr>
        <p:grpSpPr>
          <a:xfrm>
            <a:off x="130975" y="757425"/>
            <a:ext cx="9430824" cy="325912"/>
            <a:chOff x="130967" y="833625"/>
            <a:chExt cx="4927800" cy="325912"/>
          </a:xfrm>
        </p:grpSpPr>
        <p:sp>
          <p:nvSpPr>
            <p:cNvPr id="250" name="Google Shape;250;p15"/>
            <p:cNvSpPr txBox="1"/>
            <p:nvPr/>
          </p:nvSpPr>
          <p:spPr>
            <a:xfrm>
              <a:off x="130967" y="833625"/>
              <a:ext cx="4927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이상치 확인, 대치</a:t>
              </a:r>
              <a:endParaRPr/>
            </a:p>
          </p:txBody>
        </p:sp>
        <p:cxnSp>
          <p:nvCxnSpPr>
            <p:cNvPr id="251" name="Google Shape;251;p15"/>
            <p:cNvCxnSpPr/>
            <p:nvPr/>
          </p:nvCxnSpPr>
          <p:spPr>
            <a:xfrm>
              <a:off x="525567"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252" name="Google Shape;252;p15"/>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1) </a:t>
            </a:r>
            <a:r>
              <a:rPr lang="ko-KR" sz="1700">
                <a:latin typeface="Malgun Gothic"/>
                <a:ea typeface="Malgun Gothic"/>
                <a:cs typeface="Malgun Gothic"/>
                <a:sym typeface="Malgun Gothic"/>
              </a:rPr>
              <a:t>데이터에 귀를 귀울여 보았습니다.</a:t>
            </a:r>
            <a:r>
              <a:rPr lang="ko-KR" sz="1700"/>
              <a:t> </a:t>
            </a:r>
            <a:r>
              <a:rPr lang="ko-KR" sz="1700"/>
              <a:t>(2/2)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cxnSp>
        <p:nvCxnSpPr>
          <p:cNvPr id="257" name="Google Shape;257;p16"/>
          <p:cNvCxnSpPr/>
          <p:nvPr/>
        </p:nvCxnSpPr>
        <p:spPr>
          <a:xfrm>
            <a:off x="2758073" y="3258425"/>
            <a:ext cx="0" cy="618600"/>
          </a:xfrm>
          <a:prstGeom prst="straightConnector1">
            <a:avLst/>
          </a:prstGeom>
          <a:noFill/>
          <a:ln cap="flat" cmpd="sng" w="38100">
            <a:solidFill>
              <a:schemeClr val="dk2"/>
            </a:solidFill>
            <a:prstDash val="solid"/>
            <a:round/>
            <a:headEnd len="med" w="med" type="none"/>
            <a:tailEnd len="med" w="med" type="triangle"/>
          </a:ln>
        </p:spPr>
      </p:cxnSp>
      <p:cxnSp>
        <p:nvCxnSpPr>
          <p:cNvPr id="258" name="Google Shape;258;p16"/>
          <p:cNvCxnSpPr/>
          <p:nvPr/>
        </p:nvCxnSpPr>
        <p:spPr>
          <a:xfrm>
            <a:off x="7706898" y="3258425"/>
            <a:ext cx="0" cy="618600"/>
          </a:xfrm>
          <a:prstGeom prst="straightConnector1">
            <a:avLst/>
          </a:prstGeom>
          <a:noFill/>
          <a:ln cap="flat" cmpd="sng" w="38100">
            <a:solidFill>
              <a:schemeClr val="dk2"/>
            </a:solidFill>
            <a:prstDash val="solid"/>
            <a:round/>
            <a:headEnd len="med" w="med" type="none"/>
            <a:tailEnd len="med" w="med" type="triangle"/>
          </a:ln>
        </p:spPr>
      </p:cxnSp>
      <p:pic>
        <p:nvPicPr>
          <p:cNvPr id="259" name="Google Shape;259;p16"/>
          <p:cNvPicPr preferRelativeResize="0"/>
          <p:nvPr/>
        </p:nvPicPr>
        <p:blipFill>
          <a:blip r:embed="rId3">
            <a:alphaModFix/>
          </a:blip>
          <a:stretch>
            <a:fillRect/>
          </a:stretch>
        </p:blipFill>
        <p:spPr>
          <a:xfrm>
            <a:off x="372825" y="722150"/>
            <a:ext cx="4462700" cy="2540399"/>
          </a:xfrm>
          <a:prstGeom prst="rect">
            <a:avLst/>
          </a:prstGeom>
          <a:noFill/>
          <a:ln>
            <a:noFill/>
          </a:ln>
        </p:spPr>
      </p:pic>
      <p:pic>
        <p:nvPicPr>
          <p:cNvPr id="260" name="Google Shape;260;p16"/>
          <p:cNvPicPr preferRelativeResize="0"/>
          <p:nvPr/>
        </p:nvPicPr>
        <p:blipFill>
          <a:blip r:embed="rId4">
            <a:alphaModFix/>
          </a:blip>
          <a:stretch>
            <a:fillRect/>
          </a:stretch>
        </p:blipFill>
        <p:spPr>
          <a:xfrm>
            <a:off x="5219525" y="722150"/>
            <a:ext cx="4462699" cy="2538474"/>
          </a:xfrm>
          <a:prstGeom prst="rect">
            <a:avLst/>
          </a:prstGeom>
          <a:noFill/>
          <a:ln>
            <a:noFill/>
          </a:ln>
        </p:spPr>
      </p:pic>
      <p:pic>
        <p:nvPicPr>
          <p:cNvPr id="261" name="Google Shape;261;p16"/>
          <p:cNvPicPr preferRelativeResize="0"/>
          <p:nvPr/>
        </p:nvPicPr>
        <p:blipFill>
          <a:blip r:embed="rId5">
            <a:alphaModFix/>
          </a:blip>
          <a:stretch>
            <a:fillRect/>
          </a:stretch>
        </p:blipFill>
        <p:spPr>
          <a:xfrm>
            <a:off x="344500" y="3950925"/>
            <a:ext cx="4623550" cy="2620150"/>
          </a:xfrm>
          <a:prstGeom prst="rect">
            <a:avLst/>
          </a:prstGeom>
          <a:noFill/>
          <a:ln>
            <a:noFill/>
          </a:ln>
        </p:spPr>
      </p:pic>
      <p:pic>
        <p:nvPicPr>
          <p:cNvPr id="262" name="Google Shape;262;p16"/>
          <p:cNvPicPr preferRelativeResize="0"/>
          <p:nvPr/>
        </p:nvPicPr>
        <p:blipFill>
          <a:blip r:embed="rId6">
            <a:alphaModFix/>
          </a:blip>
          <a:stretch>
            <a:fillRect/>
          </a:stretch>
        </p:blipFill>
        <p:spPr>
          <a:xfrm>
            <a:off x="5323875" y="4025300"/>
            <a:ext cx="4462700" cy="2455725"/>
          </a:xfrm>
          <a:prstGeom prst="rect">
            <a:avLst/>
          </a:prstGeom>
          <a:noFill/>
          <a:ln>
            <a:noFill/>
          </a:ln>
        </p:spPr>
      </p:pic>
      <p:sp>
        <p:nvSpPr>
          <p:cNvPr id="263" name="Google Shape;263;p16"/>
          <p:cNvSpPr txBox="1"/>
          <p:nvPr/>
        </p:nvSpPr>
        <p:spPr>
          <a:xfrm>
            <a:off x="1642072" y="3414950"/>
            <a:ext cx="1116000" cy="257400"/>
          </a:xfrm>
          <a:prstGeom prst="rect">
            <a:avLst/>
          </a:prstGeom>
          <a:noFill/>
          <a:ln>
            <a:noFill/>
          </a:ln>
        </p:spPr>
        <p:txBody>
          <a:bodyPr anchorCtr="0" anchor="t" bIns="36000" lIns="72000" spcFirstLastPara="1" rIns="36000" wrap="square" tIns="36000">
            <a:spAutoFit/>
          </a:bodyPr>
          <a:lstStyle/>
          <a:p>
            <a:pPr indent="0" lvl="0" marL="0" rtl="0" algn="ctr">
              <a:lnSpc>
                <a:spcPct val="115000"/>
              </a:lnSpc>
              <a:spcBef>
                <a:spcPts val="0"/>
              </a:spcBef>
              <a:spcAft>
                <a:spcPts val="0"/>
              </a:spcAft>
              <a:buNone/>
            </a:pPr>
            <a:r>
              <a:rPr b="1" lang="ko-KR" sz="1200">
                <a:solidFill>
                  <a:srgbClr val="FF0000"/>
                </a:solidFill>
              </a:rPr>
              <a:t>이상치 제거</a:t>
            </a:r>
            <a:endParaRPr sz="1300">
              <a:solidFill>
                <a:srgbClr val="FF0000"/>
              </a:solidFill>
            </a:endParaRPr>
          </a:p>
        </p:txBody>
      </p:sp>
      <p:sp>
        <p:nvSpPr>
          <p:cNvPr id="264" name="Google Shape;264;p16"/>
          <p:cNvSpPr txBox="1"/>
          <p:nvPr/>
        </p:nvSpPr>
        <p:spPr>
          <a:xfrm>
            <a:off x="6542422" y="3414950"/>
            <a:ext cx="1116000" cy="257400"/>
          </a:xfrm>
          <a:prstGeom prst="rect">
            <a:avLst/>
          </a:prstGeom>
          <a:noFill/>
          <a:ln>
            <a:noFill/>
          </a:ln>
        </p:spPr>
        <p:txBody>
          <a:bodyPr anchorCtr="0" anchor="t" bIns="36000" lIns="72000" spcFirstLastPara="1" rIns="36000" wrap="square" tIns="36000">
            <a:spAutoFit/>
          </a:bodyPr>
          <a:lstStyle/>
          <a:p>
            <a:pPr indent="0" lvl="0" marL="0" rtl="0" algn="ctr">
              <a:lnSpc>
                <a:spcPct val="115000"/>
              </a:lnSpc>
              <a:spcBef>
                <a:spcPts val="0"/>
              </a:spcBef>
              <a:spcAft>
                <a:spcPts val="0"/>
              </a:spcAft>
              <a:buNone/>
            </a:pPr>
            <a:r>
              <a:rPr b="1" lang="ko-KR" sz="1200">
                <a:solidFill>
                  <a:srgbClr val="FF0000"/>
                </a:solidFill>
              </a:rPr>
              <a:t>이상치 제거</a:t>
            </a:r>
            <a:endParaRPr sz="1300">
              <a:solidFill>
                <a:srgbClr val="FF0000"/>
              </a:solidFill>
            </a:endParaRPr>
          </a:p>
        </p:txBody>
      </p:sp>
      <p:sp>
        <p:nvSpPr>
          <p:cNvPr id="265" name="Google Shape;265;p16"/>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1) </a:t>
            </a:r>
            <a:r>
              <a:rPr lang="ko-KR" sz="1700">
                <a:latin typeface="Malgun Gothic"/>
                <a:ea typeface="Malgun Gothic"/>
                <a:cs typeface="Malgun Gothic"/>
                <a:sym typeface="Malgun Gothic"/>
              </a:rPr>
              <a:t>데이터에 귀를 귀울여 보았습니다.</a:t>
            </a:r>
            <a:r>
              <a:rPr lang="ko-KR" sz="1700"/>
              <a:t> (2/2)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7"/>
          <p:cNvPicPr preferRelativeResize="0"/>
          <p:nvPr/>
        </p:nvPicPr>
        <p:blipFill>
          <a:blip r:embed="rId3">
            <a:alphaModFix/>
          </a:blip>
          <a:stretch>
            <a:fillRect/>
          </a:stretch>
        </p:blipFill>
        <p:spPr>
          <a:xfrm>
            <a:off x="286575" y="3698200"/>
            <a:ext cx="4546900" cy="2577226"/>
          </a:xfrm>
          <a:prstGeom prst="rect">
            <a:avLst/>
          </a:prstGeom>
          <a:noFill/>
          <a:ln>
            <a:noFill/>
          </a:ln>
        </p:spPr>
      </p:pic>
      <p:pic>
        <p:nvPicPr>
          <p:cNvPr id="271" name="Google Shape;271;p17"/>
          <p:cNvPicPr preferRelativeResize="0"/>
          <p:nvPr/>
        </p:nvPicPr>
        <p:blipFill>
          <a:blip r:embed="rId4">
            <a:alphaModFix/>
          </a:blip>
          <a:stretch>
            <a:fillRect/>
          </a:stretch>
        </p:blipFill>
        <p:spPr>
          <a:xfrm>
            <a:off x="5206700" y="3685200"/>
            <a:ext cx="4367726" cy="2503475"/>
          </a:xfrm>
          <a:prstGeom prst="rect">
            <a:avLst/>
          </a:prstGeom>
          <a:noFill/>
          <a:ln>
            <a:noFill/>
          </a:ln>
        </p:spPr>
      </p:pic>
      <p:pic>
        <p:nvPicPr>
          <p:cNvPr id="272" name="Google Shape;272;p17"/>
          <p:cNvPicPr preferRelativeResize="0"/>
          <p:nvPr/>
        </p:nvPicPr>
        <p:blipFill>
          <a:blip r:embed="rId5">
            <a:alphaModFix/>
          </a:blip>
          <a:stretch>
            <a:fillRect/>
          </a:stretch>
        </p:blipFill>
        <p:spPr>
          <a:xfrm>
            <a:off x="5119675" y="996575"/>
            <a:ext cx="4367726" cy="2503475"/>
          </a:xfrm>
          <a:prstGeom prst="rect">
            <a:avLst/>
          </a:prstGeom>
          <a:noFill/>
          <a:ln>
            <a:noFill/>
          </a:ln>
        </p:spPr>
      </p:pic>
      <p:pic>
        <p:nvPicPr>
          <p:cNvPr id="273" name="Google Shape;273;p17"/>
          <p:cNvPicPr preferRelativeResize="0"/>
          <p:nvPr/>
        </p:nvPicPr>
        <p:blipFill>
          <a:blip r:embed="rId6">
            <a:alphaModFix/>
          </a:blip>
          <a:stretch>
            <a:fillRect/>
          </a:stretch>
        </p:blipFill>
        <p:spPr>
          <a:xfrm>
            <a:off x="235800" y="996575"/>
            <a:ext cx="4546900" cy="2574825"/>
          </a:xfrm>
          <a:prstGeom prst="rect">
            <a:avLst/>
          </a:prstGeom>
          <a:noFill/>
          <a:ln>
            <a:noFill/>
          </a:ln>
        </p:spPr>
      </p:pic>
      <p:sp>
        <p:nvSpPr>
          <p:cNvPr id="274" name="Google Shape;274;p17"/>
          <p:cNvSpPr txBox="1"/>
          <p:nvPr/>
        </p:nvSpPr>
        <p:spPr>
          <a:xfrm>
            <a:off x="1437274" y="4802155"/>
            <a:ext cx="163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solidFill>
                  <a:srgbClr val="FF0000"/>
                </a:solidFill>
              </a:rPr>
              <a:t>SMAPE: 0.7980</a:t>
            </a:r>
            <a:endParaRPr sz="1200">
              <a:solidFill>
                <a:srgbClr val="FF0000"/>
              </a:solidFill>
            </a:endParaRPr>
          </a:p>
        </p:txBody>
      </p:sp>
      <p:sp>
        <p:nvSpPr>
          <p:cNvPr id="275" name="Google Shape;275;p17"/>
          <p:cNvSpPr txBox="1"/>
          <p:nvPr/>
        </p:nvSpPr>
        <p:spPr>
          <a:xfrm>
            <a:off x="1400106" y="1949332"/>
            <a:ext cx="15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solidFill>
                  <a:srgbClr val="FF0000"/>
                </a:solidFill>
              </a:rPr>
              <a:t>SMAPE: 0.4853</a:t>
            </a:r>
            <a:endParaRPr sz="1200">
              <a:solidFill>
                <a:srgbClr val="FF0000"/>
              </a:solidFill>
            </a:endParaRPr>
          </a:p>
        </p:txBody>
      </p:sp>
      <p:sp>
        <p:nvSpPr>
          <p:cNvPr id="276" name="Google Shape;276;p17"/>
          <p:cNvSpPr txBox="1"/>
          <p:nvPr/>
        </p:nvSpPr>
        <p:spPr>
          <a:xfrm>
            <a:off x="6779601" y="1142200"/>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FF0000"/>
                </a:solidFill>
              </a:rPr>
              <a:t>SMAPE : 0.4408</a:t>
            </a:r>
            <a:endParaRPr sz="1200">
              <a:solidFill>
                <a:srgbClr val="FF0000"/>
              </a:solidFill>
            </a:endParaRPr>
          </a:p>
        </p:txBody>
      </p:sp>
      <p:sp>
        <p:nvSpPr>
          <p:cNvPr id="277" name="Google Shape;277;p17"/>
          <p:cNvSpPr txBox="1"/>
          <p:nvPr/>
        </p:nvSpPr>
        <p:spPr>
          <a:xfrm>
            <a:off x="6811850" y="3891825"/>
            <a:ext cx="163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FF0000"/>
                </a:solidFill>
              </a:rPr>
              <a:t>SMAPE : 0.78220</a:t>
            </a:r>
            <a:endParaRPr sz="1200">
              <a:solidFill>
                <a:srgbClr val="FF0000"/>
              </a:solidFill>
            </a:endParaRPr>
          </a:p>
        </p:txBody>
      </p:sp>
      <p:cxnSp>
        <p:nvCxnSpPr>
          <p:cNvPr id="278" name="Google Shape;278;p17"/>
          <p:cNvCxnSpPr/>
          <p:nvPr/>
        </p:nvCxnSpPr>
        <p:spPr>
          <a:xfrm>
            <a:off x="4768655" y="2110476"/>
            <a:ext cx="373800" cy="0"/>
          </a:xfrm>
          <a:prstGeom prst="straightConnector1">
            <a:avLst/>
          </a:prstGeom>
          <a:noFill/>
          <a:ln cap="flat" cmpd="sng" w="28575">
            <a:solidFill>
              <a:schemeClr val="dk2"/>
            </a:solidFill>
            <a:prstDash val="solid"/>
            <a:round/>
            <a:headEnd len="med" w="med" type="none"/>
            <a:tailEnd len="med" w="med" type="triangle"/>
          </a:ln>
        </p:spPr>
      </p:cxnSp>
      <p:sp>
        <p:nvSpPr>
          <p:cNvPr id="279" name="Google Shape;279;p17"/>
          <p:cNvSpPr txBox="1"/>
          <p:nvPr/>
        </p:nvSpPr>
        <p:spPr>
          <a:xfrm>
            <a:off x="805739" y="696401"/>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이상치 처리 전</a:t>
            </a:r>
            <a:endParaRPr/>
          </a:p>
        </p:txBody>
      </p:sp>
      <p:cxnSp>
        <p:nvCxnSpPr>
          <p:cNvPr id="280" name="Google Shape;280;p17"/>
          <p:cNvCxnSpPr/>
          <p:nvPr/>
        </p:nvCxnSpPr>
        <p:spPr>
          <a:xfrm>
            <a:off x="482842" y="946125"/>
            <a:ext cx="4250700" cy="0"/>
          </a:xfrm>
          <a:prstGeom prst="straightConnector1">
            <a:avLst/>
          </a:prstGeom>
          <a:noFill/>
          <a:ln cap="flat" cmpd="sng" w="12700">
            <a:solidFill>
              <a:srgbClr val="000000"/>
            </a:solidFill>
            <a:prstDash val="solid"/>
            <a:round/>
            <a:headEnd len="sm" w="sm" type="none"/>
            <a:tailEnd len="sm" w="sm" type="none"/>
          </a:ln>
        </p:spPr>
      </p:cxnSp>
      <p:sp>
        <p:nvSpPr>
          <p:cNvPr id="281" name="Google Shape;281;p17"/>
          <p:cNvSpPr txBox="1"/>
          <p:nvPr/>
        </p:nvSpPr>
        <p:spPr>
          <a:xfrm>
            <a:off x="5603864" y="680238"/>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이상치 처리 후</a:t>
            </a:r>
            <a:endParaRPr/>
          </a:p>
        </p:txBody>
      </p:sp>
      <p:cxnSp>
        <p:nvCxnSpPr>
          <p:cNvPr id="282" name="Google Shape;282;p17"/>
          <p:cNvCxnSpPr/>
          <p:nvPr/>
        </p:nvCxnSpPr>
        <p:spPr>
          <a:xfrm>
            <a:off x="5172442" y="946125"/>
            <a:ext cx="4250700" cy="0"/>
          </a:xfrm>
          <a:prstGeom prst="straightConnector1">
            <a:avLst/>
          </a:prstGeom>
          <a:noFill/>
          <a:ln cap="flat" cmpd="sng" w="12700">
            <a:solidFill>
              <a:srgbClr val="000000"/>
            </a:solidFill>
            <a:prstDash val="solid"/>
            <a:round/>
            <a:headEnd len="sm" w="sm" type="none"/>
            <a:tailEnd len="sm" w="sm" type="none"/>
          </a:ln>
        </p:spPr>
      </p:cxnSp>
      <p:cxnSp>
        <p:nvCxnSpPr>
          <p:cNvPr id="283" name="Google Shape;283;p17"/>
          <p:cNvCxnSpPr/>
          <p:nvPr/>
        </p:nvCxnSpPr>
        <p:spPr>
          <a:xfrm>
            <a:off x="4825930" y="4929851"/>
            <a:ext cx="373800" cy="0"/>
          </a:xfrm>
          <a:prstGeom prst="straightConnector1">
            <a:avLst/>
          </a:prstGeom>
          <a:noFill/>
          <a:ln cap="flat" cmpd="sng" w="28575">
            <a:solidFill>
              <a:schemeClr val="dk2"/>
            </a:solidFill>
            <a:prstDash val="solid"/>
            <a:round/>
            <a:headEnd len="med" w="med" type="none"/>
            <a:tailEnd len="med" w="med" type="triangle"/>
          </a:ln>
        </p:spPr>
      </p:cxnSp>
      <p:sp>
        <p:nvSpPr>
          <p:cNvPr id="284" name="Google Shape;284;p17"/>
          <p:cNvSpPr txBox="1"/>
          <p:nvPr/>
        </p:nvSpPr>
        <p:spPr>
          <a:xfrm>
            <a:off x="2856950" y="6243300"/>
            <a:ext cx="42507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200">
                <a:solidFill>
                  <a:srgbClr val="0000FF"/>
                </a:solidFill>
                <a:highlight>
                  <a:srgbClr val="DDEAF6"/>
                </a:highlight>
                <a:latin typeface="Malgun Gothic"/>
                <a:ea typeface="Malgun Gothic"/>
                <a:cs typeface="Malgun Gothic"/>
                <a:sym typeface="Malgun Gothic"/>
              </a:rPr>
              <a:t>☞ </a:t>
            </a:r>
            <a:r>
              <a:rPr b="1" lang="ko-KR" sz="1200">
                <a:solidFill>
                  <a:srgbClr val="0000FF"/>
                </a:solidFill>
                <a:highlight>
                  <a:srgbClr val="DDEAF6"/>
                </a:highlight>
                <a:latin typeface="Calibri"/>
                <a:ea typeface="Calibri"/>
                <a:cs typeface="Calibri"/>
                <a:sym typeface="Calibri"/>
              </a:rPr>
              <a:t>인사이트: 이상치를 제거하니까 SMAPE 값이 작아졌다.</a:t>
            </a:r>
            <a:endParaRPr sz="1100">
              <a:highlight>
                <a:srgbClr val="DDEAF6"/>
              </a:highlight>
            </a:endParaRPr>
          </a:p>
        </p:txBody>
      </p:sp>
      <p:sp>
        <p:nvSpPr>
          <p:cNvPr id="285" name="Google Shape;285;p17"/>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1) </a:t>
            </a:r>
            <a:r>
              <a:rPr lang="ko-KR" sz="1700">
                <a:latin typeface="Malgun Gothic"/>
                <a:ea typeface="Malgun Gothic"/>
                <a:cs typeface="Malgun Gothic"/>
                <a:sym typeface="Malgun Gothic"/>
              </a:rPr>
              <a:t>데이터에 귀를 귀울여 보았습니다.</a:t>
            </a:r>
            <a:r>
              <a:rPr lang="ko-KR" sz="1700"/>
              <a:t> (2/2)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8"/>
          <p:cNvPicPr preferRelativeResize="0"/>
          <p:nvPr/>
        </p:nvPicPr>
        <p:blipFill rotWithShape="1">
          <a:blip r:embed="rId3">
            <a:alphaModFix/>
          </a:blip>
          <a:srcRect b="0" l="0" r="0" t="1652"/>
          <a:stretch/>
        </p:blipFill>
        <p:spPr>
          <a:xfrm>
            <a:off x="5660300" y="1263775"/>
            <a:ext cx="3453525" cy="4794724"/>
          </a:xfrm>
          <a:prstGeom prst="rect">
            <a:avLst/>
          </a:prstGeom>
          <a:noFill/>
          <a:ln cap="flat" cmpd="sng" w="19050">
            <a:solidFill>
              <a:schemeClr val="dk2"/>
            </a:solidFill>
            <a:prstDash val="dash"/>
            <a:round/>
            <a:headEnd len="sm" w="sm" type="none"/>
            <a:tailEnd len="sm" w="sm" type="none"/>
          </a:ln>
        </p:spPr>
      </p:pic>
      <p:sp>
        <p:nvSpPr>
          <p:cNvPr id="291" name="Google Shape;291;p18"/>
          <p:cNvSpPr txBox="1"/>
          <p:nvPr/>
        </p:nvSpPr>
        <p:spPr>
          <a:xfrm>
            <a:off x="410535" y="813098"/>
            <a:ext cx="911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유형별 군집화 - 1. 강수량</a:t>
            </a:r>
            <a:endParaRPr/>
          </a:p>
        </p:txBody>
      </p:sp>
      <p:cxnSp>
        <p:nvCxnSpPr>
          <p:cNvPr id="292" name="Google Shape;292;p18"/>
          <p:cNvCxnSpPr/>
          <p:nvPr/>
        </p:nvCxnSpPr>
        <p:spPr>
          <a:xfrm>
            <a:off x="410534" y="1139022"/>
            <a:ext cx="9111900" cy="0"/>
          </a:xfrm>
          <a:prstGeom prst="straightConnector1">
            <a:avLst/>
          </a:prstGeom>
          <a:noFill/>
          <a:ln cap="flat" cmpd="sng" w="12700">
            <a:solidFill>
              <a:srgbClr val="000000"/>
            </a:solidFill>
            <a:prstDash val="solid"/>
            <a:round/>
            <a:headEnd len="sm" w="sm" type="none"/>
            <a:tailEnd len="sm" w="sm" type="none"/>
          </a:ln>
        </p:spPr>
      </p:cxnSp>
      <p:pic>
        <p:nvPicPr>
          <p:cNvPr id="293" name="Google Shape;293;p18"/>
          <p:cNvPicPr preferRelativeResize="0"/>
          <p:nvPr/>
        </p:nvPicPr>
        <p:blipFill>
          <a:blip r:embed="rId4">
            <a:alphaModFix/>
          </a:blip>
          <a:stretch>
            <a:fillRect/>
          </a:stretch>
        </p:blipFill>
        <p:spPr>
          <a:xfrm>
            <a:off x="626350" y="1586100"/>
            <a:ext cx="3604173" cy="1850575"/>
          </a:xfrm>
          <a:prstGeom prst="rect">
            <a:avLst/>
          </a:prstGeom>
          <a:noFill/>
          <a:ln cap="flat" cmpd="sng" w="19050">
            <a:solidFill>
              <a:schemeClr val="dk1"/>
            </a:solidFill>
            <a:prstDash val="dash"/>
            <a:miter lim="8000"/>
            <a:headEnd len="sm" w="sm" type="none"/>
            <a:tailEnd len="sm" w="sm" type="none"/>
          </a:ln>
        </p:spPr>
      </p:pic>
      <p:pic>
        <p:nvPicPr>
          <p:cNvPr id="294" name="Google Shape;294;p18"/>
          <p:cNvPicPr preferRelativeResize="0"/>
          <p:nvPr/>
        </p:nvPicPr>
        <p:blipFill>
          <a:blip r:embed="rId5">
            <a:alphaModFix/>
          </a:blip>
          <a:stretch>
            <a:fillRect/>
          </a:stretch>
        </p:blipFill>
        <p:spPr>
          <a:xfrm>
            <a:off x="521913" y="4397700"/>
            <a:ext cx="3745523" cy="1850575"/>
          </a:xfrm>
          <a:prstGeom prst="rect">
            <a:avLst/>
          </a:prstGeom>
          <a:noFill/>
          <a:ln cap="flat" cmpd="sng" w="19050">
            <a:solidFill>
              <a:schemeClr val="dk2"/>
            </a:solidFill>
            <a:prstDash val="dash"/>
            <a:round/>
            <a:headEnd len="sm" w="sm" type="none"/>
            <a:tailEnd len="sm" w="sm" type="none"/>
          </a:ln>
        </p:spPr>
      </p:pic>
      <p:sp>
        <p:nvSpPr>
          <p:cNvPr id="295" name="Google Shape;295;p18"/>
          <p:cNvSpPr txBox="1"/>
          <p:nvPr/>
        </p:nvSpPr>
        <p:spPr>
          <a:xfrm>
            <a:off x="5127125" y="6207600"/>
            <a:ext cx="4250700" cy="515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100">
                <a:solidFill>
                  <a:srgbClr val="0000FF"/>
                </a:solidFill>
                <a:highlight>
                  <a:srgbClr val="DEEBF7"/>
                </a:highlight>
                <a:latin typeface="Malgun Gothic"/>
                <a:ea typeface="Malgun Gothic"/>
                <a:cs typeface="Malgun Gothic"/>
                <a:sym typeface="Malgun Gothic"/>
              </a:rPr>
              <a:t>☞ </a:t>
            </a:r>
            <a:r>
              <a:rPr b="1" lang="ko-KR" sz="1100">
                <a:solidFill>
                  <a:srgbClr val="0000FF"/>
                </a:solidFill>
                <a:highlight>
                  <a:srgbClr val="DEEBF7"/>
                </a:highlight>
                <a:latin typeface="Calibri"/>
                <a:ea typeface="Calibri"/>
                <a:cs typeface="Calibri"/>
                <a:sym typeface="Calibri"/>
              </a:rPr>
              <a:t>인사이트: </a:t>
            </a:r>
            <a:r>
              <a:rPr b="1" lang="ko-KR" sz="1100">
                <a:solidFill>
                  <a:srgbClr val="0000FF"/>
                </a:solidFill>
                <a:highlight>
                  <a:srgbClr val="DEEBF7"/>
                </a:highlight>
              </a:rPr>
              <a:t>완전히 일치하는 강수량 패턴을 보이는 군집은 동일한 지역일 가능성이 높음을 시사합니다.</a:t>
            </a:r>
            <a:endParaRPr sz="1100">
              <a:solidFill>
                <a:srgbClr val="0000FF"/>
              </a:solidFill>
              <a:highlight>
                <a:srgbClr val="DEEBF7"/>
              </a:highlight>
            </a:endParaRPr>
          </a:p>
        </p:txBody>
      </p:sp>
      <p:sp>
        <p:nvSpPr>
          <p:cNvPr id="296" name="Google Shape;296;p18"/>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
        <p:nvSpPr>
          <p:cNvPr id="297" name="Google Shape;297;p18"/>
          <p:cNvSpPr/>
          <p:nvPr/>
        </p:nvSpPr>
        <p:spPr>
          <a:xfrm>
            <a:off x="1236824" y="4075500"/>
            <a:ext cx="2415000" cy="246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1000">
                <a:solidFill>
                  <a:schemeClr val="dk1"/>
                </a:solidFill>
                <a:latin typeface="Calibri"/>
                <a:ea typeface="Calibri"/>
                <a:cs typeface="Calibri"/>
                <a:sym typeface="Calibri"/>
              </a:rPr>
              <a:t>엘보우 그래프 &amp;실루엣 점수</a:t>
            </a:r>
            <a:endParaRPr b="1" sz="1300"/>
          </a:p>
        </p:txBody>
      </p:sp>
      <p:sp>
        <p:nvSpPr>
          <p:cNvPr id="298" name="Google Shape;298;p18"/>
          <p:cNvSpPr txBox="1"/>
          <p:nvPr/>
        </p:nvSpPr>
        <p:spPr>
          <a:xfrm>
            <a:off x="319307" y="3813808"/>
            <a:ext cx="4433100" cy="276900"/>
          </a:xfrm>
          <a:prstGeom prst="rect">
            <a:avLst/>
          </a:prstGeom>
          <a:noFill/>
          <a:ln>
            <a:noFill/>
          </a:ln>
        </p:spPr>
        <p:txBody>
          <a:bodyPr anchorCtr="0" anchor="t" bIns="45700" lIns="91425" spcFirstLastPara="1" rIns="91425" wrap="square" tIns="457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최적 군집수 결정</a:t>
            </a:r>
            <a:endParaRPr sz="1300"/>
          </a:p>
        </p:txBody>
      </p:sp>
      <p:sp>
        <p:nvSpPr>
          <p:cNvPr id="299" name="Google Shape;299;p18"/>
          <p:cNvSpPr txBox="1"/>
          <p:nvPr/>
        </p:nvSpPr>
        <p:spPr>
          <a:xfrm>
            <a:off x="345525" y="6307400"/>
            <a:ext cx="425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000">
                <a:solidFill>
                  <a:srgbClr val="003366"/>
                </a:solidFill>
                <a:highlight>
                  <a:srgbClr val="FFFFFF"/>
                </a:highlight>
              </a:rPr>
              <a:t>=&gt; 정밀한 패턴 분석을 위해 6개의 군집으로 분류하여 분석 진행</a:t>
            </a:r>
            <a:endParaRPr b="1" sz="1200">
              <a:solidFill>
                <a:srgbClr val="003366"/>
              </a:solidFill>
            </a:endParaRPr>
          </a:p>
        </p:txBody>
      </p:sp>
      <p:sp>
        <p:nvSpPr>
          <p:cNvPr id="300" name="Google Shape;300;p18"/>
          <p:cNvSpPr txBox="1"/>
          <p:nvPr/>
        </p:nvSpPr>
        <p:spPr>
          <a:xfrm>
            <a:off x="319307" y="1215358"/>
            <a:ext cx="4433100" cy="276900"/>
          </a:xfrm>
          <a:prstGeom prst="rect">
            <a:avLst/>
          </a:prstGeom>
          <a:noFill/>
          <a:ln>
            <a:noFill/>
          </a:ln>
        </p:spPr>
        <p:txBody>
          <a:bodyPr anchorCtr="0" anchor="t" bIns="45700" lIns="91425" spcFirstLastPara="1" rIns="91425" wrap="square" tIns="457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각 건물 시간별 평균강수량</a:t>
            </a:r>
            <a:endParaRPr sz="1300"/>
          </a:p>
        </p:txBody>
      </p:sp>
      <p:sp>
        <p:nvSpPr>
          <p:cNvPr id="301" name="Google Shape;301;p18"/>
          <p:cNvSpPr txBox="1"/>
          <p:nvPr/>
        </p:nvSpPr>
        <p:spPr>
          <a:xfrm>
            <a:off x="345525" y="3488000"/>
            <a:ext cx="425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000">
                <a:solidFill>
                  <a:srgbClr val="003366"/>
                </a:solidFill>
                <a:highlight>
                  <a:srgbClr val="FFFFFF"/>
                </a:highlight>
              </a:rPr>
              <a:t>=&gt; 일부 건물의 유사한 강수량 패턴 확인</a:t>
            </a:r>
            <a:endParaRPr b="1" sz="1200">
              <a:solidFill>
                <a:srgbClr val="0033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p:nvPr/>
        </p:nvSpPr>
        <p:spPr>
          <a:xfrm>
            <a:off x="1236824" y="4075500"/>
            <a:ext cx="2415000" cy="246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1000">
                <a:solidFill>
                  <a:schemeClr val="dk1"/>
                </a:solidFill>
                <a:latin typeface="Calibri"/>
                <a:ea typeface="Calibri"/>
                <a:cs typeface="Calibri"/>
                <a:sym typeface="Calibri"/>
              </a:rPr>
              <a:t>엘보우 그래프 &amp;실루엣 점수</a:t>
            </a:r>
            <a:endParaRPr b="1" sz="1300"/>
          </a:p>
        </p:txBody>
      </p:sp>
      <p:sp>
        <p:nvSpPr>
          <p:cNvPr id="307" name="Google Shape;307;p19"/>
          <p:cNvSpPr txBox="1"/>
          <p:nvPr/>
        </p:nvSpPr>
        <p:spPr>
          <a:xfrm>
            <a:off x="319307" y="1215358"/>
            <a:ext cx="4433100" cy="276900"/>
          </a:xfrm>
          <a:prstGeom prst="rect">
            <a:avLst/>
          </a:prstGeom>
          <a:noFill/>
          <a:ln>
            <a:noFill/>
          </a:ln>
        </p:spPr>
        <p:txBody>
          <a:bodyPr anchorCtr="0" anchor="t" bIns="45700" lIns="91425" spcFirstLastPara="1" rIns="91425" wrap="square" tIns="457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각 건물 주말 &amp; 평일 전력 패턴</a:t>
            </a:r>
            <a:endParaRPr sz="1300"/>
          </a:p>
        </p:txBody>
      </p:sp>
      <p:sp>
        <p:nvSpPr>
          <p:cNvPr id="308" name="Google Shape;308;p19"/>
          <p:cNvSpPr txBox="1"/>
          <p:nvPr/>
        </p:nvSpPr>
        <p:spPr>
          <a:xfrm>
            <a:off x="410535" y="813098"/>
            <a:ext cx="911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유형별 군집화 - 2. 주말&amp;평일</a:t>
            </a:r>
            <a:endParaRPr/>
          </a:p>
        </p:txBody>
      </p:sp>
      <p:cxnSp>
        <p:nvCxnSpPr>
          <p:cNvPr id="309" name="Google Shape;309;p19"/>
          <p:cNvCxnSpPr/>
          <p:nvPr/>
        </p:nvCxnSpPr>
        <p:spPr>
          <a:xfrm>
            <a:off x="410534" y="1139022"/>
            <a:ext cx="9111900" cy="0"/>
          </a:xfrm>
          <a:prstGeom prst="straightConnector1">
            <a:avLst/>
          </a:prstGeom>
          <a:noFill/>
          <a:ln cap="flat" cmpd="sng" w="12700">
            <a:solidFill>
              <a:srgbClr val="000000"/>
            </a:solidFill>
            <a:prstDash val="solid"/>
            <a:round/>
            <a:headEnd len="sm" w="sm" type="none"/>
            <a:tailEnd len="sm" w="sm" type="none"/>
          </a:ln>
        </p:spPr>
      </p:cxnSp>
      <p:pic>
        <p:nvPicPr>
          <p:cNvPr id="310" name="Google Shape;310;p19"/>
          <p:cNvPicPr preferRelativeResize="0"/>
          <p:nvPr/>
        </p:nvPicPr>
        <p:blipFill rotWithShape="1">
          <a:blip r:embed="rId3">
            <a:alphaModFix/>
          </a:blip>
          <a:srcRect b="0" l="0" r="0" t="11103"/>
          <a:stretch/>
        </p:blipFill>
        <p:spPr>
          <a:xfrm>
            <a:off x="503300" y="1839750"/>
            <a:ext cx="3954024" cy="1682125"/>
          </a:xfrm>
          <a:prstGeom prst="rect">
            <a:avLst/>
          </a:prstGeom>
          <a:noFill/>
          <a:ln cap="flat" cmpd="sng" w="19050">
            <a:solidFill>
              <a:schemeClr val="dk2"/>
            </a:solidFill>
            <a:prstDash val="dash"/>
            <a:round/>
            <a:headEnd len="sm" w="sm" type="none"/>
            <a:tailEnd len="sm" w="sm" type="none"/>
          </a:ln>
        </p:spPr>
      </p:pic>
      <p:pic>
        <p:nvPicPr>
          <p:cNvPr id="311" name="Google Shape;311;p19"/>
          <p:cNvPicPr preferRelativeResize="0"/>
          <p:nvPr/>
        </p:nvPicPr>
        <p:blipFill>
          <a:blip r:embed="rId4">
            <a:alphaModFix/>
          </a:blip>
          <a:stretch>
            <a:fillRect/>
          </a:stretch>
        </p:blipFill>
        <p:spPr>
          <a:xfrm>
            <a:off x="473950" y="4336325"/>
            <a:ext cx="2119100" cy="1962300"/>
          </a:xfrm>
          <a:prstGeom prst="rect">
            <a:avLst/>
          </a:prstGeom>
          <a:noFill/>
          <a:ln>
            <a:noFill/>
          </a:ln>
        </p:spPr>
      </p:pic>
      <p:pic>
        <p:nvPicPr>
          <p:cNvPr id="312" name="Google Shape;312;p19"/>
          <p:cNvPicPr preferRelativeResize="0"/>
          <p:nvPr/>
        </p:nvPicPr>
        <p:blipFill>
          <a:blip r:embed="rId5">
            <a:alphaModFix/>
          </a:blip>
          <a:stretch>
            <a:fillRect/>
          </a:stretch>
        </p:blipFill>
        <p:spPr>
          <a:xfrm>
            <a:off x="2420450" y="4358350"/>
            <a:ext cx="2083725" cy="1962300"/>
          </a:xfrm>
          <a:prstGeom prst="rect">
            <a:avLst/>
          </a:prstGeom>
          <a:noFill/>
          <a:ln>
            <a:noFill/>
          </a:ln>
        </p:spPr>
      </p:pic>
      <p:graphicFrame>
        <p:nvGraphicFramePr>
          <p:cNvPr id="313" name="Google Shape;313;p19"/>
          <p:cNvGraphicFramePr/>
          <p:nvPr/>
        </p:nvGraphicFramePr>
        <p:xfrm>
          <a:off x="5493386" y="3737891"/>
          <a:ext cx="3000000" cy="3000000"/>
        </p:xfrm>
        <a:graphic>
          <a:graphicData uri="http://schemas.openxmlformats.org/drawingml/2006/table">
            <a:tbl>
              <a:tblPr>
                <a:noFill/>
                <a:tableStyleId>{439214F9-4894-4FDF-B76B-118295B59BDC}</a:tableStyleId>
              </a:tblPr>
              <a:tblGrid>
                <a:gridCol w="1250875"/>
                <a:gridCol w="599775"/>
                <a:gridCol w="537200"/>
                <a:gridCol w="516425"/>
                <a:gridCol w="580500"/>
              </a:tblGrid>
              <a:tr h="368600">
                <a:tc>
                  <a:txBody>
                    <a:bodyPr/>
                    <a:lstStyle/>
                    <a:p>
                      <a:pPr indent="0" lvl="0" marL="0" marR="0" rtl="0" algn="ctr">
                        <a:lnSpc>
                          <a:spcPct val="115000"/>
                        </a:lnSpc>
                        <a:spcBef>
                          <a:spcPts val="0"/>
                        </a:spcBef>
                        <a:spcAft>
                          <a:spcPts val="0"/>
                        </a:spcAft>
                        <a:buNone/>
                      </a:pPr>
                      <a:r>
                        <a:t/>
                      </a:r>
                      <a:endParaRPr sz="1000" u="none" cap="none" strike="noStrike">
                        <a:latin typeface="Malgun Gothic"/>
                        <a:ea typeface="Malgun Gothic"/>
                        <a:cs typeface="Malgun Gothic"/>
                        <a:sym typeface="Malgun Gothic"/>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a</a:t>
                      </a:r>
                      <a:endParaRPr b="1"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b</a:t>
                      </a:r>
                      <a:endParaRPr b="1"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c</a:t>
                      </a:r>
                      <a:endParaRPr b="1"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d</a:t>
                      </a:r>
                      <a:endParaRPr b="1"/>
                    </a:p>
                  </a:txBody>
                  <a:tcPr marT="0" marB="0" marR="68575" marL="6857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386125">
                <a:tc>
                  <a:txBody>
                    <a:bodyPr/>
                    <a:lstStyle/>
                    <a:p>
                      <a:pPr indent="0" lvl="0" marL="0" marR="0" rtl="0" algn="ctr">
                        <a:lnSpc>
                          <a:spcPct val="115000"/>
                        </a:lnSpc>
                        <a:spcBef>
                          <a:spcPts val="0"/>
                        </a:spcBef>
                        <a:spcAft>
                          <a:spcPts val="0"/>
                        </a:spcAft>
                        <a:buClr>
                          <a:schemeClr val="dk1"/>
                        </a:buClr>
                        <a:buSzPts val="800"/>
                        <a:buFont typeface="Calibri"/>
                        <a:buNone/>
                      </a:pPr>
                      <a:r>
                        <a:rPr b="1" lang="ko-KR" sz="1000">
                          <a:latin typeface="Malgun Gothic"/>
                          <a:ea typeface="Malgun Gothic"/>
                          <a:cs typeface="Malgun Gothic"/>
                          <a:sym typeface="Malgun Gothic"/>
                        </a:rPr>
                        <a:t>1</a:t>
                      </a:r>
                      <a:endParaRPr b="1" sz="800" u="none" cap="none" strike="noStrike">
                        <a:latin typeface="Malgun Gothic"/>
                        <a:ea typeface="Malgun Gothic"/>
                        <a:cs typeface="Malgun Gothic"/>
                        <a:sym typeface="Malgun Gothic"/>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ko-KR" sz="1000">
                          <a:solidFill>
                            <a:schemeClr val="dk1"/>
                          </a:solidFill>
                          <a:latin typeface="Malgun Gothic"/>
                          <a:ea typeface="Malgun Gothic"/>
                          <a:cs typeface="Malgun Gothic"/>
                          <a:sym typeface="Malgun Gothic"/>
                        </a:rPr>
                        <a:t>5</a:t>
                      </a:r>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3</a:t>
                      </a:r>
                      <a:endParaRPr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12</a:t>
                      </a:r>
                      <a:endParaRPr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6025">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2</a:t>
                      </a:r>
                      <a:endParaRPr b="1" sz="1000" u="none" cap="none" strike="noStrike">
                        <a:latin typeface="Malgun Gothic"/>
                        <a:ea typeface="Malgun Gothic"/>
                        <a:cs typeface="Malgun Gothic"/>
                        <a:sym typeface="Malgun Gothic"/>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6</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8775">
                <a:tc>
                  <a:txBody>
                    <a:bodyPr/>
                    <a:lstStyle/>
                    <a:p>
                      <a:pPr indent="0" lvl="0" marL="0" marR="0" rtl="0" algn="ctr">
                        <a:lnSpc>
                          <a:spcPct val="115000"/>
                        </a:lnSpc>
                        <a:spcBef>
                          <a:spcPts val="0"/>
                        </a:spcBef>
                        <a:spcAft>
                          <a:spcPts val="0"/>
                        </a:spcAft>
                        <a:buNone/>
                      </a:pPr>
                      <a:r>
                        <a:rPr b="1" lang="ko-KR" sz="1000">
                          <a:latin typeface="Malgun Gothic"/>
                          <a:ea typeface="Malgun Gothic"/>
                          <a:cs typeface="Malgun Gothic"/>
                          <a:sym typeface="Malgun Gothic"/>
                        </a:rPr>
                        <a:t>3</a:t>
                      </a:r>
                      <a:endParaRPr b="1" sz="1000" u="none" cap="none" strike="noStrike">
                        <a:latin typeface="Malgun Gothic"/>
                        <a:ea typeface="Malgun Gothic"/>
                        <a:cs typeface="Malgun Gothic"/>
                        <a:sym typeface="Malgun Gothic"/>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33</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1</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0</a:t>
                      </a:r>
                      <a:endParaRPr sz="1000" u="none" cap="none" strike="noStrike">
                        <a:solidFill>
                          <a:srgbClr val="000000"/>
                        </a:solidFill>
                        <a:latin typeface="Malgun Gothic"/>
                        <a:ea typeface="Malgun Gothic"/>
                        <a:cs typeface="Malgun Gothic"/>
                        <a:sym typeface="Malgun Gothic"/>
                      </a:endParaRPr>
                    </a:p>
                  </a:txBody>
                  <a:tcPr marT="0" marB="0" marR="68575" marL="6857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14" name="Google Shape;314;p19"/>
          <p:cNvPicPr preferRelativeResize="0"/>
          <p:nvPr/>
        </p:nvPicPr>
        <p:blipFill>
          <a:blip r:embed="rId6">
            <a:alphaModFix/>
          </a:blip>
          <a:stretch>
            <a:fillRect/>
          </a:stretch>
        </p:blipFill>
        <p:spPr>
          <a:xfrm>
            <a:off x="4752400" y="1624836"/>
            <a:ext cx="2438556" cy="1794089"/>
          </a:xfrm>
          <a:prstGeom prst="rect">
            <a:avLst/>
          </a:prstGeom>
          <a:noFill/>
          <a:ln>
            <a:noFill/>
          </a:ln>
        </p:spPr>
      </p:pic>
      <p:pic>
        <p:nvPicPr>
          <p:cNvPr id="315" name="Google Shape;315;p19"/>
          <p:cNvPicPr preferRelativeResize="0"/>
          <p:nvPr/>
        </p:nvPicPr>
        <p:blipFill>
          <a:blip r:embed="rId7">
            <a:alphaModFix/>
          </a:blip>
          <a:stretch>
            <a:fillRect/>
          </a:stretch>
        </p:blipFill>
        <p:spPr>
          <a:xfrm>
            <a:off x="7312794" y="1624836"/>
            <a:ext cx="2438556" cy="1794076"/>
          </a:xfrm>
          <a:prstGeom prst="rect">
            <a:avLst/>
          </a:prstGeom>
          <a:noFill/>
          <a:ln>
            <a:noFill/>
          </a:ln>
        </p:spPr>
      </p:pic>
      <p:sp>
        <p:nvSpPr>
          <p:cNvPr id="316" name="Google Shape;316;p19"/>
          <p:cNvSpPr/>
          <p:nvPr/>
        </p:nvSpPr>
        <p:spPr>
          <a:xfrm>
            <a:off x="5014058" y="1364250"/>
            <a:ext cx="1915200" cy="260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900">
                <a:solidFill>
                  <a:schemeClr val="dk1"/>
                </a:solidFill>
                <a:latin typeface="Calibri"/>
                <a:ea typeface="Calibri"/>
                <a:cs typeface="Calibri"/>
                <a:sym typeface="Calibri"/>
              </a:rPr>
              <a:t>주중 전력사용량 군집화 (1,2,3)</a:t>
            </a:r>
            <a:endParaRPr b="1" sz="1200"/>
          </a:p>
        </p:txBody>
      </p:sp>
      <p:sp>
        <p:nvSpPr>
          <p:cNvPr id="317" name="Google Shape;317;p19"/>
          <p:cNvSpPr/>
          <p:nvPr/>
        </p:nvSpPr>
        <p:spPr>
          <a:xfrm>
            <a:off x="7650652" y="1364250"/>
            <a:ext cx="1915200" cy="260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900">
                <a:solidFill>
                  <a:schemeClr val="dk1"/>
                </a:solidFill>
                <a:latin typeface="Calibri"/>
                <a:ea typeface="Calibri"/>
                <a:cs typeface="Calibri"/>
                <a:sym typeface="Calibri"/>
              </a:rPr>
              <a:t>주말 전력사용량 군집화 (a,b,c,d)</a:t>
            </a:r>
            <a:endParaRPr b="1" sz="1200"/>
          </a:p>
        </p:txBody>
      </p:sp>
      <p:sp>
        <p:nvSpPr>
          <p:cNvPr id="318" name="Google Shape;318;p19"/>
          <p:cNvSpPr txBox="1"/>
          <p:nvPr/>
        </p:nvSpPr>
        <p:spPr>
          <a:xfrm rot="-5400000">
            <a:off x="4637500" y="4293550"/>
            <a:ext cx="1427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KR" sz="1000">
                <a:solidFill>
                  <a:schemeClr val="dk1"/>
                </a:solidFill>
                <a:latin typeface="Malgun Gothic"/>
                <a:ea typeface="Malgun Gothic"/>
                <a:cs typeface="Malgun Gothic"/>
                <a:sym typeface="Malgun Gothic"/>
              </a:rPr>
              <a:t>주중 군집화</a:t>
            </a:r>
            <a:endParaRPr/>
          </a:p>
        </p:txBody>
      </p:sp>
      <p:sp>
        <p:nvSpPr>
          <p:cNvPr id="319" name="Google Shape;319;p19"/>
          <p:cNvSpPr txBox="1"/>
          <p:nvPr/>
        </p:nvSpPr>
        <p:spPr>
          <a:xfrm>
            <a:off x="7152100" y="3455350"/>
            <a:ext cx="1427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KR" sz="1000">
                <a:solidFill>
                  <a:schemeClr val="dk1"/>
                </a:solidFill>
                <a:latin typeface="Malgun Gothic"/>
                <a:ea typeface="Malgun Gothic"/>
                <a:cs typeface="Malgun Gothic"/>
                <a:sym typeface="Malgun Gothic"/>
              </a:rPr>
              <a:t>주말 군집화</a:t>
            </a:r>
            <a:endParaRPr/>
          </a:p>
        </p:txBody>
      </p:sp>
      <p:sp>
        <p:nvSpPr>
          <p:cNvPr id="320" name="Google Shape;320;p19"/>
          <p:cNvSpPr txBox="1"/>
          <p:nvPr/>
        </p:nvSpPr>
        <p:spPr>
          <a:xfrm>
            <a:off x="5248600" y="5275050"/>
            <a:ext cx="443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t>('1', 'a')	빌딩 18, 37, 46, 47, 55</a:t>
            </a:r>
            <a:endParaRPr sz="1000"/>
          </a:p>
          <a:p>
            <a:pPr indent="0" lvl="0" marL="0" rtl="0" algn="l">
              <a:spcBef>
                <a:spcPts val="0"/>
              </a:spcBef>
              <a:spcAft>
                <a:spcPts val="0"/>
              </a:spcAft>
              <a:buNone/>
            </a:pPr>
            <a:r>
              <a:rPr lang="ko-KR" sz="1000"/>
              <a:t>('1', 'c')	빌딩 11, 40, 42</a:t>
            </a:r>
            <a:endParaRPr sz="1000"/>
          </a:p>
          <a:p>
            <a:pPr indent="0" lvl="0" marL="0" rtl="0" algn="l">
              <a:spcBef>
                <a:spcPts val="0"/>
              </a:spcBef>
              <a:spcAft>
                <a:spcPts val="0"/>
              </a:spcAft>
              <a:buNone/>
            </a:pPr>
            <a:r>
              <a:rPr lang="ko-KR" sz="1000"/>
              <a:t>('1', 'd')	빌딩 3, 5, 15, 24, 26, 28, 32, 33, 44, 52, 57, 60</a:t>
            </a:r>
            <a:endParaRPr sz="1000"/>
          </a:p>
          <a:p>
            <a:pPr indent="0" lvl="0" marL="0" rtl="0" algn="l">
              <a:spcBef>
                <a:spcPts val="0"/>
              </a:spcBef>
              <a:spcAft>
                <a:spcPts val="0"/>
              </a:spcAft>
              <a:buNone/>
            </a:pPr>
            <a:r>
              <a:rPr lang="ko-KR" sz="1000"/>
              <a:t>('2', 'b')	빌딩 1, 8, 30, 31, 38, 54</a:t>
            </a:r>
            <a:endParaRPr sz="1000"/>
          </a:p>
          <a:p>
            <a:pPr indent="0" lvl="0" marL="0" rtl="0" algn="l">
              <a:spcBef>
                <a:spcPts val="0"/>
              </a:spcBef>
              <a:spcAft>
                <a:spcPts val="0"/>
              </a:spcAft>
              <a:buNone/>
            </a:pPr>
            <a:r>
              <a:rPr lang="ko-KR" sz="1000"/>
              <a:t>('3', 'a')	빌딩 2, 4, 6, 7, 9, 10, 13, 14, 16, 17, 19, 20, 21, 22, 23, 25, 27, 29, </a:t>
            </a:r>
            <a:endParaRPr sz="1000"/>
          </a:p>
          <a:p>
            <a:pPr indent="0" lvl="0" marL="457200" rtl="0" algn="l">
              <a:spcBef>
                <a:spcPts val="0"/>
              </a:spcBef>
              <a:spcAft>
                <a:spcPts val="0"/>
              </a:spcAft>
              <a:buNone/>
            </a:pPr>
            <a:r>
              <a:rPr lang="ko-KR" sz="1000"/>
              <a:t>        34, 35, 36, 39, 41, 43, 45, 48, 49, 50, 51, 53, 56, 58, 59</a:t>
            </a:r>
            <a:endParaRPr sz="1000"/>
          </a:p>
          <a:p>
            <a:pPr indent="0" lvl="0" marL="0" rtl="0" algn="l">
              <a:spcBef>
                <a:spcPts val="0"/>
              </a:spcBef>
              <a:spcAft>
                <a:spcPts val="0"/>
              </a:spcAft>
              <a:buNone/>
            </a:pPr>
            <a:r>
              <a:rPr lang="ko-KR" sz="1000"/>
              <a:t>('3', 'c')	빌딩 12</a:t>
            </a:r>
            <a:endParaRPr sz="1000"/>
          </a:p>
        </p:txBody>
      </p:sp>
      <p:sp>
        <p:nvSpPr>
          <p:cNvPr id="321" name="Google Shape;321;p19"/>
          <p:cNvSpPr txBox="1"/>
          <p:nvPr/>
        </p:nvSpPr>
        <p:spPr>
          <a:xfrm>
            <a:off x="319307" y="3813808"/>
            <a:ext cx="4433100" cy="276900"/>
          </a:xfrm>
          <a:prstGeom prst="rect">
            <a:avLst/>
          </a:prstGeom>
          <a:noFill/>
          <a:ln>
            <a:noFill/>
          </a:ln>
        </p:spPr>
        <p:txBody>
          <a:bodyPr anchorCtr="0" anchor="t" bIns="45700" lIns="91425" spcFirstLastPara="1" rIns="91425" wrap="square" tIns="457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최적 군집수 결정</a:t>
            </a:r>
            <a:endParaRPr sz="1300"/>
          </a:p>
        </p:txBody>
      </p:sp>
      <p:sp>
        <p:nvSpPr>
          <p:cNvPr id="322" name="Google Shape;322;p19"/>
          <p:cNvSpPr txBox="1"/>
          <p:nvPr/>
        </p:nvSpPr>
        <p:spPr>
          <a:xfrm>
            <a:off x="1513775" y="6307400"/>
            <a:ext cx="221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000">
                <a:solidFill>
                  <a:srgbClr val="003366"/>
                </a:solidFill>
                <a:highlight>
                  <a:srgbClr val="FFFFFF"/>
                </a:highlight>
              </a:rPr>
              <a:t>=&gt; 최적 군집 수 3으로 결정</a:t>
            </a:r>
            <a:endParaRPr b="1" sz="1200">
              <a:solidFill>
                <a:srgbClr val="003366"/>
              </a:solidFill>
            </a:endParaRPr>
          </a:p>
        </p:txBody>
      </p:sp>
      <p:sp>
        <p:nvSpPr>
          <p:cNvPr id="323" name="Google Shape;323;p19"/>
          <p:cNvSpPr txBox="1"/>
          <p:nvPr/>
        </p:nvSpPr>
        <p:spPr>
          <a:xfrm>
            <a:off x="55775" y="1440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100">
                <a:solidFill>
                  <a:schemeClr val="dk1"/>
                </a:solidFill>
                <a:latin typeface="Calibri"/>
                <a:ea typeface="Calibri"/>
                <a:cs typeface="Calibri"/>
                <a:sym typeface="Calibri"/>
              </a:rPr>
              <a:t>주중 전력사용량</a:t>
            </a:r>
            <a:endParaRPr sz="1100"/>
          </a:p>
        </p:txBody>
      </p:sp>
      <p:sp>
        <p:nvSpPr>
          <p:cNvPr id="324" name="Google Shape;324;p19"/>
          <p:cNvSpPr txBox="1"/>
          <p:nvPr/>
        </p:nvSpPr>
        <p:spPr>
          <a:xfrm>
            <a:off x="2036975" y="1440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100">
                <a:solidFill>
                  <a:schemeClr val="dk1"/>
                </a:solidFill>
                <a:latin typeface="Calibri"/>
                <a:ea typeface="Calibri"/>
                <a:cs typeface="Calibri"/>
                <a:sym typeface="Calibri"/>
              </a:rPr>
              <a:t>주말 전력사용량</a:t>
            </a:r>
            <a:endParaRPr sz="1100"/>
          </a:p>
        </p:txBody>
      </p:sp>
      <p:sp>
        <p:nvSpPr>
          <p:cNvPr id="325" name="Google Shape;325;p19"/>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nvSpPr>
        <p:spPr>
          <a:xfrm>
            <a:off x="539684" y="81309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시간에 따른 온도 변화</a:t>
            </a:r>
            <a:endParaRPr/>
          </a:p>
        </p:txBody>
      </p:sp>
      <p:cxnSp>
        <p:nvCxnSpPr>
          <p:cNvPr id="331" name="Google Shape;331;p20"/>
          <p:cNvCxnSpPr/>
          <p:nvPr/>
        </p:nvCxnSpPr>
        <p:spPr>
          <a:xfrm>
            <a:off x="4867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332" name="Google Shape;332;p20"/>
          <p:cNvGrpSpPr/>
          <p:nvPr/>
        </p:nvGrpSpPr>
        <p:grpSpPr>
          <a:xfrm>
            <a:off x="5202342" y="783888"/>
            <a:ext cx="4250700" cy="325924"/>
            <a:chOff x="5126142" y="833613"/>
            <a:chExt cx="4250700" cy="325924"/>
          </a:xfrm>
        </p:grpSpPr>
        <p:sp>
          <p:nvSpPr>
            <p:cNvPr id="333" name="Google Shape;333;p20"/>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rtl="0" algn="ctr">
                <a:lnSpc>
                  <a:spcPct val="120000"/>
                </a:lnSpc>
                <a:spcBef>
                  <a:spcPts val="0"/>
                </a:spcBef>
                <a:spcAft>
                  <a:spcPts val="0"/>
                </a:spcAft>
                <a:buNone/>
              </a:pPr>
              <a:r>
                <a:rPr b="1" lang="ko-KR">
                  <a:solidFill>
                    <a:schemeClr val="dk1"/>
                  </a:solidFill>
                  <a:latin typeface="Malgun Gothic"/>
                  <a:ea typeface="Malgun Gothic"/>
                  <a:cs typeface="Malgun Gothic"/>
                  <a:sym typeface="Malgun Gothic"/>
                </a:rPr>
                <a:t>건물 별 평균 전력사용량</a:t>
              </a:r>
              <a:endParaRPr/>
            </a:p>
          </p:txBody>
        </p:sp>
        <p:cxnSp>
          <p:nvCxnSpPr>
            <p:cNvPr id="334" name="Google Shape;334;p20"/>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pic>
        <p:nvPicPr>
          <p:cNvPr id="335" name="Google Shape;335;p20"/>
          <p:cNvPicPr preferRelativeResize="0"/>
          <p:nvPr/>
        </p:nvPicPr>
        <p:blipFill>
          <a:blip r:embed="rId3">
            <a:alphaModFix/>
          </a:blip>
          <a:stretch>
            <a:fillRect/>
          </a:stretch>
        </p:blipFill>
        <p:spPr>
          <a:xfrm>
            <a:off x="114300" y="1417275"/>
            <a:ext cx="4838700" cy="2600650"/>
          </a:xfrm>
          <a:prstGeom prst="rect">
            <a:avLst/>
          </a:prstGeom>
          <a:noFill/>
          <a:ln>
            <a:noFill/>
          </a:ln>
        </p:spPr>
      </p:pic>
      <p:sp>
        <p:nvSpPr>
          <p:cNvPr id="336" name="Google Shape;336;p20"/>
          <p:cNvSpPr txBox="1"/>
          <p:nvPr/>
        </p:nvSpPr>
        <p:spPr>
          <a:xfrm>
            <a:off x="266700" y="4584025"/>
            <a:ext cx="4727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200">
                <a:solidFill>
                  <a:srgbClr val="0000FF"/>
                </a:solidFill>
                <a:highlight>
                  <a:srgbClr val="DEEBF7"/>
                </a:highlight>
                <a:latin typeface="Malgun Gothic"/>
                <a:ea typeface="Malgun Gothic"/>
                <a:cs typeface="Malgun Gothic"/>
                <a:sym typeface="Malgun Gothic"/>
              </a:rPr>
              <a:t>☞ </a:t>
            </a:r>
            <a:r>
              <a:rPr b="1" lang="ko-KR" sz="1200">
                <a:solidFill>
                  <a:srgbClr val="0000FF"/>
                </a:solidFill>
                <a:highlight>
                  <a:srgbClr val="DEEBF7"/>
                </a:highlight>
                <a:latin typeface="Malgun Gothic"/>
                <a:ea typeface="Malgun Gothic"/>
                <a:cs typeface="Malgun Gothic"/>
                <a:sym typeface="Malgun Gothic"/>
              </a:rPr>
              <a:t>인사이트: </a:t>
            </a:r>
            <a:r>
              <a:rPr b="1" lang="ko-KR" sz="1200">
                <a:solidFill>
                  <a:srgbClr val="0000FF"/>
                </a:solidFill>
                <a:highlight>
                  <a:srgbClr val="DEEBF7"/>
                </a:highlight>
                <a:latin typeface="Malgun Gothic"/>
                <a:ea typeface="Malgun Gothic"/>
                <a:cs typeface="Malgun Gothic"/>
                <a:sym typeface="Malgun Gothic"/>
              </a:rPr>
              <a:t>6월에서 8월로 갈수록 날씨가 더워지는 경향 (기온상승) -&gt; 어떻게 활용할 수 있을까?</a:t>
            </a:r>
            <a:endParaRPr sz="1200">
              <a:solidFill>
                <a:srgbClr val="0000FF"/>
              </a:solidFill>
              <a:highlight>
                <a:srgbClr val="DEEBF7"/>
              </a:highlight>
              <a:latin typeface="Malgun Gothic"/>
              <a:ea typeface="Malgun Gothic"/>
              <a:cs typeface="Malgun Gothic"/>
              <a:sym typeface="Malgun Gothic"/>
            </a:endParaRPr>
          </a:p>
        </p:txBody>
      </p:sp>
      <p:sp>
        <p:nvSpPr>
          <p:cNvPr id="337" name="Google Shape;337;p20"/>
          <p:cNvSpPr txBox="1"/>
          <p:nvPr/>
        </p:nvSpPr>
        <p:spPr>
          <a:xfrm>
            <a:off x="2946850" y="5645075"/>
            <a:ext cx="3908400" cy="5664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solidFill>
                  <a:srgbClr val="FF0000"/>
                </a:solidFill>
                <a:latin typeface="Malgun Gothic"/>
                <a:ea typeface="Malgun Gothic"/>
                <a:cs typeface="Malgun Gothic"/>
                <a:sym typeface="Malgun Gothic"/>
              </a:rPr>
              <a:t>시각화를 통해 건물 별 피크타임을 파악하고</a:t>
            </a:r>
            <a:br>
              <a:rPr b="1" lang="ko-KR">
                <a:solidFill>
                  <a:srgbClr val="FF0000"/>
                </a:solidFill>
                <a:latin typeface="Malgun Gothic"/>
                <a:ea typeface="Malgun Gothic"/>
                <a:cs typeface="Malgun Gothic"/>
                <a:sym typeface="Malgun Gothic"/>
              </a:rPr>
            </a:br>
            <a:r>
              <a:rPr b="1" lang="ko-KR">
                <a:solidFill>
                  <a:srgbClr val="FF0000"/>
                </a:solidFill>
                <a:latin typeface="Malgun Gothic"/>
                <a:ea typeface="Malgun Gothic"/>
                <a:cs typeface="Malgun Gothic"/>
                <a:sym typeface="Malgun Gothic"/>
              </a:rPr>
              <a:t>비즈니스 모델에 접목할 수 있을까?</a:t>
            </a:r>
            <a:endParaRPr b="1" i="0" u="none" cap="none" strike="noStrike">
              <a:solidFill>
                <a:srgbClr val="FF0000"/>
              </a:solidFill>
              <a:latin typeface="Malgun Gothic"/>
              <a:ea typeface="Malgun Gothic"/>
              <a:cs typeface="Malgun Gothic"/>
              <a:sym typeface="Malgun Gothic"/>
            </a:endParaRPr>
          </a:p>
        </p:txBody>
      </p:sp>
      <p:pic>
        <p:nvPicPr>
          <p:cNvPr id="338" name="Google Shape;338;p20"/>
          <p:cNvPicPr preferRelativeResize="0"/>
          <p:nvPr/>
        </p:nvPicPr>
        <p:blipFill>
          <a:blip r:embed="rId4">
            <a:alphaModFix/>
          </a:blip>
          <a:stretch>
            <a:fillRect/>
          </a:stretch>
        </p:blipFill>
        <p:spPr>
          <a:xfrm>
            <a:off x="5942500" y="1216373"/>
            <a:ext cx="3101325" cy="3000452"/>
          </a:xfrm>
          <a:prstGeom prst="rect">
            <a:avLst/>
          </a:prstGeom>
          <a:noFill/>
          <a:ln>
            <a:noFill/>
          </a:ln>
        </p:spPr>
      </p:pic>
      <p:cxnSp>
        <p:nvCxnSpPr>
          <p:cNvPr id="339" name="Google Shape;339;p20"/>
          <p:cNvCxnSpPr/>
          <p:nvPr/>
        </p:nvCxnSpPr>
        <p:spPr>
          <a:xfrm flipH="1" rot="10800000">
            <a:off x="787125" y="1980975"/>
            <a:ext cx="3661200" cy="1051800"/>
          </a:xfrm>
          <a:prstGeom prst="straightConnector1">
            <a:avLst/>
          </a:prstGeom>
          <a:noFill/>
          <a:ln cap="flat" cmpd="sng" w="76200">
            <a:solidFill>
              <a:srgbClr val="FF0000"/>
            </a:solidFill>
            <a:prstDash val="solid"/>
            <a:round/>
            <a:headEnd len="med" w="med" type="none"/>
            <a:tailEnd len="med" w="med" type="triangle"/>
          </a:ln>
        </p:spPr>
      </p:cxnSp>
      <p:sp>
        <p:nvSpPr>
          <p:cNvPr id="340" name="Google Shape;340;p20"/>
          <p:cNvSpPr txBox="1"/>
          <p:nvPr/>
        </p:nvSpPr>
        <p:spPr>
          <a:xfrm>
            <a:off x="5335500" y="4584025"/>
            <a:ext cx="4494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200">
                <a:solidFill>
                  <a:srgbClr val="0000FF"/>
                </a:solidFill>
                <a:highlight>
                  <a:srgbClr val="DEEBF7"/>
                </a:highlight>
                <a:latin typeface="Malgun Gothic"/>
                <a:ea typeface="Malgun Gothic"/>
                <a:cs typeface="Malgun Gothic"/>
                <a:sym typeface="Malgun Gothic"/>
              </a:rPr>
              <a:t>☞ 인사이트: </a:t>
            </a:r>
            <a:r>
              <a:rPr b="1" lang="ko-KR" sz="1200">
                <a:solidFill>
                  <a:srgbClr val="0000FF"/>
                </a:solidFill>
                <a:highlight>
                  <a:srgbClr val="DEEBF7"/>
                </a:highlight>
                <a:latin typeface="Malgun Gothic"/>
                <a:ea typeface="Malgun Gothic"/>
                <a:cs typeface="Malgun Gothic"/>
                <a:sym typeface="Malgun Gothic"/>
              </a:rPr>
              <a:t>주중과 주말에 따른 전력 사용량 추이가 건물마다 상이함 -&gt; 이를 통해 건물의 유형을 예측할 수 있을까?</a:t>
            </a:r>
            <a:endParaRPr b="1" sz="1200">
              <a:solidFill>
                <a:srgbClr val="0000FF"/>
              </a:solidFill>
              <a:highlight>
                <a:srgbClr val="DEEBF7"/>
              </a:highlight>
              <a:latin typeface="Malgun Gothic"/>
              <a:ea typeface="Malgun Gothic"/>
              <a:cs typeface="Malgun Gothic"/>
              <a:sym typeface="Malgun Gothic"/>
            </a:endParaRPr>
          </a:p>
        </p:txBody>
      </p:sp>
      <p:sp>
        <p:nvSpPr>
          <p:cNvPr id="341" name="Google Shape;341;p20"/>
          <p:cNvSpPr txBox="1"/>
          <p:nvPr/>
        </p:nvSpPr>
        <p:spPr>
          <a:xfrm>
            <a:off x="2660925" y="5560725"/>
            <a:ext cx="4449300" cy="82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2" name="Google Shape;342;p20"/>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cxnSp>
        <p:nvCxnSpPr>
          <p:cNvPr id="347" name="Google Shape;347;p21"/>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cxnSp>
        <p:nvCxnSpPr>
          <p:cNvPr id="348" name="Google Shape;348;p21"/>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sp>
        <p:nvSpPr>
          <p:cNvPr id="349" name="Google Shape;349;p21"/>
          <p:cNvSpPr txBox="1"/>
          <p:nvPr/>
        </p:nvSpPr>
        <p:spPr>
          <a:xfrm>
            <a:off x="53808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불필요 변수 제거</a:t>
            </a:r>
            <a:endParaRPr/>
          </a:p>
        </p:txBody>
      </p:sp>
      <p:sp>
        <p:nvSpPr>
          <p:cNvPr id="350" name="Google Shape;350;p21"/>
          <p:cNvSpPr/>
          <p:nvPr/>
        </p:nvSpPr>
        <p:spPr>
          <a:xfrm>
            <a:off x="5030450" y="1221425"/>
            <a:ext cx="4899300" cy="4308000"/>
          </a:xfrm>
          <a:prstGeom prst="rect">
            <a:avLst/>
          </a:prstGeom>
          <a:noFill/>
          <a:ln>
            <a:noFill/>
          </a:ln>
        </p:spPr>
        <p:txBody>
          <a:bodyPr anchorCtr="0" anchor="t" bIns="45700" lIns="91425" spcFirstLastPara="1" rIns="91425" wrap="square" tIns="45700">
            <a:noAutofit/>
          </a:bodyPr>
          <a:lstStyle/>
          <a:p>
            <a:pPr indent="-304800" lvl="0" marL="457200" rtl="0" algn="l">
              <a:lnSpc>
                <a:spcPct val="120000"/>
              </a:lnSpc>
              <a:spcBef>
                <a:spcPts val="0"/>
              </a:spcBef>
              <a:spcAft>
                <a:spcPts val="0"/>
              </a:spcAft>
              <a:buSzPts val="1200"/>
              <a:buFont typeface="Malgun Gothic"/>
              <a:buAutoNum type="arabicPeriod"/>
            </a:pPr>
            <a:r>
              <a:rPr b="1" lang="ko-KR" sz="1200">
                <a:latin typeface="Malgun Gothic"/>
                <a:ea typeface="Malgun Gothic"/>
                <a:cs typeface="Malgun Gothic"/>
                <a:sym typeface="Malgun Gothic"/>
              </a:rPr>
              <a:t>월</a:t>
            </a:r>
            <a:r>
              <a:rPr b="1" lang="ko-KR" sz="1200">
                <a:latin typeface="Malgun Gothic"/>
                <a:ea typeface="Malgun Gothic"/>
                <a:cs typeface="Malgun Gothic"/>
                <a:sym typeface="Malgun Gothic"/>
              </a:rPr>
              <a:t>(month) </a:t>
            </a:r>
            <a:r>
              <a:rPr b="1" lang="ko-KR" sz="1200">
                <a:latin typeface="Malgun Gothic"/>
                <a:ea typeface="Malgun Gothic"/>
                <a:cs typeface="Malgun Gothic"/>
                <a:sym typeface="Malgun Gothic"/>
              </a:rPr>
              <a:t>변수</a:t>
            </a:r>
            <a:endParaRPr b="1" sz="1200">
              <a:latin typeface="Malgun Gothic"/>
              <a:ea typeface="Malgun Gothic"/>
              <a:cs typeface="Malgun Gothic"/>
              <a:sym typeface="Malgun Gothic"/>
            </a:endParaRPr>
          </a:p>
          <a:p>
            <a:pPr indent="0" lvl="0" marL="457200" rtl="0" algn="l">
              <a:lnSpc>
                <a:spcPct val="120000"/>
              </a:lnSpc>
              <a:spcBef>
                <a:spcPts val="0"/>
              </a:spcBef>
              <a:spcAft>
                <a:spcPts val="0"/>
              </a:spcAft>
              <a:buNone/>
            </a:pPr>
            <a:r>
              <a:rPr lang="ko-KR" sz="1200">
                <a:latin typeface="Malgun Gothic"/>
                <a:ea typeface="Malgun Gothic"/>
                <a:cs typeface="Malgun Gothic"/>
                <a:sym typeface="Malgun Gothic"/>
              </a:rPr>
              <a:t>: 날짜_시간에서 월 정보를 추출하여 변수 생성</a:t>
            </a:r>
            <a:endParaRPr sz="1200">
              <a:latin typeface="Malgun Gothic"/>
              <a:ea typeface="Malgun Gothic"/>
              <a:cs typeface="Malgun Gothic"/>
              <a:sym typeface="Malgun Gothic"/>
            </a:endParaRPr>
          </a:p>
          <a:p>
            <a:pPr indent="0" lvl="0" marL="457200" rtl="0" algn="l">
              <a:lnSpc>
                <a:spcPct val="120000"/>
              </a:lnSpc>
              <a:spcBef>
                <a:spcPts val="0"/>
              </a:spcBef>
              <a:spcAft>
                <a:spcPts val="0"/>
              </a:spcAft>
              <a:buNone/>
            </a:pPr>
            <a:r>
              <a:t/>
            </a:r>
            <a:endParaRPr b="1" sz="1200">
              <a:latin typeface="Malgun Gothic"/>
              <a:ea typeface="Malgun Gothic"/>
              <a:cs typeface="Malgun Gothic"/>
              <a:sym typeface="Malgun Gothic"/>
            </a:endParaRPr>
          </a:p>
          <a:p>
            <a:pPr indent="-304800" lvl="0" marL="457200" rtl="0" algn="l">
              <a:lnSpc>
                <a:spcPct val="120000"/>
              </a:lnSpc>
              <a:spcBef>
                <a:spcPts val="0"/>
              </a:spcBef>
              <a:spcAft>
                <a:spcPts val="0"/>
              </a:spcAft>
              <a:buSzPts val="1200"/>
              <a:buFont typeface="Malgun Gothic"/>
              <a:buAutoNum type="arabicPeriod"/>
            </a:pPr>
            <a:r>
              <a:rPr b="1" lang="ko-KR" sz="1200">
                <a:latin typeface="Malgun Gothic"/>
                <a:ea typeface="Malgun Gothic"/>
                <a:cs typeface="Malgun Gothic"/>
                <a:sym typeface="Malgun Gothic"/>
              </a:rPr>
              <a:t>일(day) 변수 </a:t>
            </a:r>
            <a:br>
              <a:rPr b="1" lang="ko-KR" sz="1200">
                <a:latin typeface="Malgun Gothic"/>
                <a:ea typeface="Malgun Gothic"/>
                <a:cs typeface="Malgun Gothic"/>
                <a:sym typeface="Malgun Gothic"/>
              </a:rPr>
            </a:br>
            <a:r>
              <a:rPr lang="ko-KR" sz="1200">
                <a:latin typeface="Malgun Gothic"/>
                <a:ea typeface="Malgun Gothic"/>
                <a:cs typeface="Malgun Gothic"/>
                <a:sym typeface="Malgun Gothic"/>
              </a:rPr>
              <a:t>: 날짜에서 일(day) 정보를 </a:t>
            </a:r>
            <a:r>
              <a:rPr lang="ko-KR" sz="1200">
                <a:solidFill>
                  <a:schemeClr val="dk1"/>
                </a:solidFill>
                <a:latin typeface="Malgun Gothic"/>
                <a:ea typeface="Malgun Gothic"/>
                <a:cs typeface="Malgun Gothic"/>
                <a:sym typeface="Malgun Gothic"/>
              </a:rPr>
              <a:t>추출하여 변수 생성</a:t>
            </a:r>
            <a:endParaRPr sz="1200">
              <a:latin typeface="Malgun Gothic"/>
              <a:ea typeface="Malgun Gothic"/>
              <a:cs typeface="Malgun Gothic"/>
              <a:sym typeface="Malgun Gothic"/>
            </a:endParaRPr>
          </a:p>
          <a:p>
            <a:pPr indent="0" lvl="0" marL="457200" rtl="0" algn="l">
              <a:lnSpc>
                <a:spcPct val="120000"/>
              </a:lnSpc>
              <a:spcBef>
                <a:spcPts val="0"/>
              </a:spcBef>
              <a:spcAft>
                <a:spcPts val="0"/>
              </a:spcAft>
              <a:buNone/>
            </a:pPr>
            <a:r>
              <a:t/>
            </a:r>
            <a:endParaRPr b="1" sz="1200">
              <a:latin typeface="Malgun Gothic"/>
              <a:ea typeface="Malgun Gothic"/>
              <a:cs typeface="Malgun Gothic"/>
              <a:sym typeface="Malgun Gothic"/>
            </a:endParaRPr>
          </a:p>
          <a:p>
            <a:pPr indent="-304800" lvl="0" marL="457200" rtl="0" algn="l">
              <a:lnSpc>
                <a:spcPct val="120000"/>
              </a:lnSpc>
              <a:spcBef>
                <a:spcPts val="0"/>
              </a:spcBef>
              <a:spcAft>
                <a:spcPts val="0"/>
              </a:spcAft>
              <a:buSzPts val="1200"/>
              <a:buFont typeface="Malgun Gothic"/>
              <a:buAutoNum type="arabicPeriod"/>
            </a:pPr>
            <a:r>
              <a:rPr b="1" lang="ko-KR" sz="1200">
                <a:latin typeface="Malgun Gothic"/>
                <a:ea typeface="Malgun Gothic"/>
                <a:cs typeface="Malgun Gothic"/>
                <a:sym typeface="Malgun Gothic"/>
              </a:rPr>
              <a:t>시간(hour) 변수</a:t>
            </a:r>
            <a:endParaRPr b="1"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rPr lang="ko-KR" sz="1200">
                <a:latin typeface="Malgun Gothic"/>
                <a:ea typeface="Malgun Gothic"/>
                <a:cs typeface="Malgun Gothic"/>
                <a:sym typeface="Malgun Gothic"/>
              </a:rPr>
              <a:t>: 날짜에서 시간(hour) 정보를 </a:t>
            </a:r>
            <a:r>
              <a:rPr lang="ko-KR" sz="1200">
                <a:solidFill>
                  <a:schemeClr val="dk1"/>
                </a:solidFill>
                <a:latin typeface="Malgun Gothic"/>
                <a:ea typeface="Malgun Gothic"/>
                <a:cs typeface="Malgun Gothic"/>
                <a:sym typeface="Malgun Gothic"/>
              </a:rPr>
              <a:t>추출하여 변수 생성</a:t>
            </a:r>
            <a:endParaRPr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t/>
            </a:r>
            <a:endParaRPr b="1" sz="1200">
              <a:latin typeface="Malgun Gothic"/>
              <a:ea typeface="Malgun Gothic"/>
              <a:cs typeface="Malgun Gothic"/>
              <a:sym typeface="Malgun Gothic"/>
            </a:endParaRPr>
          </a:p>
          <a:p>
            <a:pPr indent="-304800" lvl="0" marL="457200" rtl="0" algn="l">
              <a:lnSpc>
                <a:spcPct val="120000"/>
              </a:lnSpc>
              <a:spcBef>
                <a:spcPts val="0"/>
              </a:spcBef>
              <a:spcAft>
                <a:spcPts val="0"/>
              </a:spcAft>
              <a:buSzPts val="1200"/>
              <a:buFont typeface="Malgun Gothic"/>
              <a:buAutoNum type="arabicPeriod"/>
            </a:pPr>
            <a:r>
              <a:rPr b="1" lang="ko-KR" sz="1200">
                <a:latin typeface="Malgun Gothic"/>
                <a:ea typeface="Malgun Gothic"/>
                <a:cs typeface="Malgun Gothic"/>
                <a:sym typeface="Malgun Gothic"/>
              </a:rPr>
              <a:t>요일(weekday) 변수</a:t>
            </a:r>
            <a:endParaRPr b="1"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rPr lang="ko-KR" sz="1200">
                <a:latin typeface="Malgun Gothic"/>
                <a:ea typeface="Malgun Gothic"/>
                <a:cs typeface="Malgun Gothic"/>
                <a:sym typeface="Malgun Gothic"/>
              </a:rPr>
              <a:t>: 날짜의 요일 정보를 기반으로 요일을 ‘월요</a:t>
            </a:r>
            <a:r>
              <a:rPr lang="ko-KR" sz="1200">
                <a:latin typeface="Malgun Gothic"/>
                <a:ea typeface="Malgun Gothic"/>
                <a:cs typeface="Malgun Gothic"/>
                <a:sym typeface="Malgun Gothic"/>
              </a:rPr>
              <a:t>일'</a:t>
            </a:r>
            <a:r>
              <a:rPr lang="ko-KR" sz="1200">
                <a:latin typeface="Malgun Gothic"/>
                <a:ea typeface="Malgun Gothic"/>
                <a:cs typeface="Malgun Gothic"/>
                <a:sym typeface="Malgun Gothic"/>
              </a:rPr>
              <a:t>, ‘화요</a:t>
            </a:r>
            <a:r>
              <a:rPr lang="ko-KR" sz="1200">
                <a:latin typeface="Malgun Gothic"/>
                <a:ea typeface="Malgun Gothic"/>
                <a:cs typeface="Malgun Gothic"/>
                <a:sym typeface="Malgun Gothic"/>
              </a:rPr>
              <a:t>일'</a:t>
            </a:r>
            <a:r>
              <a:rPr lang="ko-KR" sz="1200">
                <a:latin typeface="Malgun Gothic"/>
                <a:ea typeface="Malgun Gothic"/>
                <a:cs typeface="Malgun Gothic"/>
                <a:sym typeface="Malgun Gothic"/>
              </a:rPr>
              <a:t> 등으로 표현</a:t>
            </a:r>
            <a:endParaRPr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t/>
            </a:r>
            <a:endParaRPr sz="1200">
              <a:latin typeface="Malgun Gothic"/>
              <a:ea typeface="Malgun Gothic"/>
              <a:cs typeface="Malgun Gothic"/>
              <a:sym typeface="Malgun Gothic"/>
            </a:endParaRPr>
          </a:p>
          <a:p>
            <a:pPr indent="-304800" lvl="0" marL="457200" rtl="0" algn="l">
              <a:lnSpc>
                <a:spcPct val="120000"/>
              </a:lnSpc>
              <a:spcBef>
                <a:spcPts val="0"/>
              </a:spcBef>
              <a:spcAft>
                <a:spcPts val="0"/>
              </a:spcAft>
              <a:buSzPts val="1200"/>
              <a:buFont typeface="Malgun Gothic"/>
              <a:buAutoNum type="arabicPeriod"/>
            </a:pPr>
            <a:r>
              <a:rPr b="1" lang="ko-KR" sz="1200">
                <a:latin typeface="Malgun Gothic"/>
                <a:ea typeface="Malgun Gothic"/>
                <a:cs typeface="Malgun Gothic"/>
                <a:sym typeface="Malgun Gothic"/>
              </a:rPr>
              <a:t>주말 여부(weekend) 변수</a:t>
            </a:r>
            <a:endParaRPr b="1"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rPr lang="ko-KR" sz="1200">
                <a:latin typeface="Malgun Gothic"/>
                <a:ea typeface="Malgun Gothic"/>
                <a:cs typeface="Malgun Gothic"/>
                <a:sym typeface="Malgun Gothic"/>
              </a:rPr>
              <a:t>: 요일이 ‘토요</a:t>
            </a:r>
            <a:r>
              <a:rPr lang="ko-KR" sz="1200">
                <a:latin typeface="Malgun Gothic"/>
                <a:ea typeface="Malgun Gothic"/>
                <a:cs typeface="Malgun Gothic"/>
                <a:sym typeface="Malgun Gothic"/>
              </a:rPr>
              <a:t>일'</a:t>
            </a:r>
            <a:r>
              <a:rPr lang="ko-KR" sz="1200">
                <a:latin typeface="Malgun Gothic"/>
                <a:ea typeface="Malgun Gothic"/>
                <a:cs typeface="Malgun Gothic"/>
                <a:sym typeface="Malgun Gothic"/>
              </a:rPr>
              <a:t> 또는 ‘일요</a:t>
            </a:r>
            <a:r>
              <a:rPr lang="ko-KR" sz="1200">
                <a:latin typeface="Malgun Gothic"/>
                <a:ea typeface="Malgun Gothic"/>
                <a:cs typeface="Malgun Gothic"/>
                <a:sym typeface="Malgun Gothic"/>
              </a:rPr>
              <a:t>일'</a:t>
            </a:r>
            <a:r>
              <a:rPr lang="ko-KR" sz="1200">
                <a:latin typeface="Malgun Gothic"/>
                <a:ea typeface="Malgun Gothic"/>
                <a:cs typeface="Malgun Gothic"/>
                <a:sym typeface="Malgun Gothic"/>
              </a:rPr>
              <a:t>일 경우 1, 그렇지 않으면 0으로 설정</a:t>
            </a:r>
            <a:endParaRPr sz="1200">
              <a:latin typeface="Malgun Gothic"/>
              <a:ea typeface="Malgun Gothic"/>
              <a:cs typeface="Malgun Gothic"/>
              <a:sym typeface="Malgun Gothic"/>
            </a:endParaRPr>
          </a:p>
          <a:p>
            <a:pPr indent="457200" lvl="0" marL="0" rtl="0" algn="l">
              <a:lnSpc>
                <a:spcPct val="120000"/>
              </a:lnSpc>
              <a:spcBef>
                <a:spcPts val="0"/>
              </a:spcBef>
              <a:spcAft>
                <a:spcPts val="0"/>
              </a:spcAft>
              <a:buClr>
                <a:schemeClr val="dk1"/>
              </a:buClr>
              <a:buSzPts val="1100"/>
              <a:buFont typeface="Arial"/>
              <a:buNone/>
            </a:pPr>
            <a:r>
              <a:t/>
            </a:r>
            <a:endParaRPr b="1" sz="1200">
              <a:latin typeface="Malgun Gothic"/>
              <a:ea typeface="Malgun Gothic"/>
              <a:cs typeface="Malgun Gothic"/>
              <a:sym typeface="Malgun Gothic"/>
            </a:endParaRPr>
          </a:p>
          <a:p>
            <a:pPr indent="-304800" lvl="0" marL="457200" rtl="0" algn="l">
              <a:lnSpc>
                <a:spcPct val="120000"/>
              </a:lnSpc>
              <a:spcBef>
                <a:spcPts val="0"/>
              </a:spcBef>
              <a:spcAft>
                <a:spcPts val="0"/>
              </a:spcAft>
              <a:buClr>
                <a:srgbClr val="0D0D0D"/>
              </a:buClr>
              <a:buSzPts val="1200"/>
              <a:buAutoNum type="arabicPeriod"/>
            </a:pPr>
            <a:r>
              <a:rPr b="1" lang="ko-KR" sz="1200">
                <a:solidFill>
                  <a:srgbClr val="0D0D0D"/>
                </a:solidFill>
                <a:highlight>
                  <a:srgbClr val="FFFFFF"/>
                </a:highlight>
              </a:rPr>
              <a:t>공휴일(holiday) 변수</a:t>
            </a:r>
            <a:endParaRPr b="1" sz="1200">
              <a:solidFill>
                <a:srgbClr val="0D0D0D"/>
              </a:solidFill>
              <a:highlight>
                <a:srgbClr val="FFFFFF"/>
              </a:highlight>
            </a:endParaRPr>
          </a:p>
          <a:p>
            <a:pPr indent="457200" lvl="0" marL="0" rtl="0" algn="l">
              <a:lnSpc>
                <a:spcPct val="120000"/>
              </a:lnSpc>
              <a:spcBef>
                <a:spcPts val="0"/>
              </a:spcBef>
              <a:spcAft>
                <a:spcPts val="0"/>
              </a:spcAft>
              <a:buNone/>
            </a:pPr>
            <a:r>
              <a:rPr lang="ko-KR" sz="1200">
                <a:solidFill>
                  <a:srgbClr val="0D0D0D"/>
                </a:solidFill>
                <a:highlight>
                  <a:srgbClr val="FFFFFF"/>
                </a:highlight>
              </a:rPr>
              <a:t>: 특정 공휴일(광복절 대체공휴일: 2020년 8월 17일)을 1로 설정</a:t>
            </a:r>
            <a:endParaRPr b="1" sz="1200">
              <a:latin typeface="Malgun Gothic"/>
              <a:ea typeface="Malgun Gothic"/>
              <a:cs typeface="Malgun Gothic"/>
              <a:sym typeface="Malgun Gothic"/>
            </a:endParaRPr>
          </a:p>
        </p:txBody>
      </p:sp>
      <p:cxnSp>
        <p:nvCxnSpPr>
          <p:cNvPr id="351" name="Google Shape;351;p21"/>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cxnSp>
        <p:nvCxnSpPr>
          <p:cNvPr id="352" name="Google Shape;352;p21"/>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sp>
        <p:nvSpPr>
          <p:cNvPr id="353" name="Google Shape;353;p21"/>
          <p:cNvSpPr/>
          <p:nvPr/>
        </p:nvSpPr>
        <p:spPr>
          <a:xfrm>
            <a:off x="330275" y="1350563"/>
            <a:ext cx="4411200" cy="827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ko-KR" sz="1200">
                <a:solidFill>
                  <a:srgbClr val="0D0D0D"/>
                </a:solidFill>
                <a:highlight>
                  <a:srgbClr val="FFFFFF"/>
                </a:highlight>
              </a:rPr>
              <a:t>[비전기 냉방설비 운영 여부와 태양광 보유 여부에 따른 전력 사용량</a:t>
            </a:r>
            <a:r>
              <a:rPr b="1" lang="ko-KR" sz="1200">
                <a:solidFill>
                  <a:srgbClr val="0D0D0D"/>
                </a:solidFill>
                <a:highlight>
                  <a:srgbClr val="FFFFFF"/>
                </a:highlight>
              </a:rPr>
              <a:t>의 평균</a:t>
            </a:r>
            <a:r>
              <a:rPr b="1" lang="ko-KR" sz="1200">
                <a:solidFill>
                  <a:srgbClr val="0D0D0D"/>
                </a:solidFill>
                <a:highlight>
                  <a:srgbClr val="FFFFFF"/>
                </a:highlight>
              </a:rPr>
              <a:t>표]</a:t>
            </a:r>
            <a:endParaRPr b="1" sz="1200">
              <a:solidFill>
                <a:srgbClr val="0D0D0D"/>
              </a:solidFill>
              <a:highlight>
                <a:srgbClr val="FFFFFF"/>
              </a:highlight>
            </a:endParaRPr>
          </a:p>
          <a:p>
            <a:pPr indent="-292100" lvl="0" marL="457200" rtl="0" algn="l">
              <a:lnSpc>
                <a:spcPct val="120000"/>
              </a:lnSpc>
              <a:spcBef>
                <a:spcPts val="0"/>
              </a:spcBef>
              <a:spcAft>
                <a:spcPts val="0"/>
              </a:spcAft>
              <a:buClr>
                <a:srgbClr val="0D0D0D"/>
              </a:buClr>
              <a:buSzPts val="1000"/>
              <a:buChar char="●"/>
            </a:pPr>
            <a:r>
              <a:rPr lang="ko-KR" sz="1000">
                <a:solidFill>
                  <a:srgbClr val="0D0D0D"/>
                </a:solidFill>
                <a:highlight>
                  <a:srgbClr val="FFFFFF"/>
                </a:highlight>
              </a:rPr>
              <a:t>0.0: 태양광, 비전기냉방설비 없음</a:t>
            </a:r>
            <a:endParaRPr sz="1000">
              <a:solidFill>
                <a:srgbClr val="0D0D0D"/>
              </a:solidFill>
              <a:highlight>
                <a:srgbClr val="FFFFFF"/>
              </a:highlight>
            </a:endParaRPr>
          </a:p>
          <a:p>
            <a:pPr indent="-292100" lvl="0" marL="457200" rtl="0" algn="l">
              <a:lnSpc>
                <a:spcPct val="120000"/>
              </a:lnSpc>
              <a:spcBef>
                <a:spcPts val="0"/>
              </a:spcBef>
              <a:spcAft>
                <a:spcPts val="0"/>
              </a:spcAft>
              <a:buClr>
                <a:srgbClr val="0D0D0D"/>
              </a:buClr>
              <a:buSzPts val="1000"/>
              <a:buChar char="●"/>
            </a:pPr>
            <a:r>
              <a:rPr lang="ko-KR" sz="1000">
                <a:solidFill>
                  <a:srgbClr val="0D0D0D"/>
                </a:solidFill>
                <a:highlight>
                  <a:srgbClr val="FFFFFF"/>
                </a:highlight>
              </a:rPr>
              <a:t>1.0: 태양광, 비전기냉방설비 있음</a:t>
            </a:r>
            <a:endParaRPr b="1" sz="1200">
              <a:latin typeface="Malgun Gothic"/>
              <a:ea typeface="Malgun Gothic"/>
              <a:cs typeface="Malgun Gothic"/>
              <a:sym typeface="Malgun Gothic"/>
            </a:endParaRPr>
          </a:p>
        </p:txBody>
      </p:sp>
      <p:graphicFrame>
        <p:nvGraphicFramePr>
          <p:cNvPr id="354" name="Google Shape;354;p21"/>
          <p:cNvGraphicFramePr/>
          <p:nvPr/>
        </p:nvGraphicFramePr>
        <p:xfrm>
          <a:off x="445125" y="2386800"/>
          <a:ext cx="3000000" cy="3000000"/>
        </p:xfrm>
        <a:graphic>
          <a:graphicData uri="http://schemas.openxmlformats.org/drawingml/2006/table">
            <a:tbl>
              <a:tblPr>
                <a:noFill/>
                <a:tableStyleId>{5627BEFC-193B-4FF8-B918-B4C6F86BC422}</a:tableStyleId>
              </a:tblPr>
              <a:tblGrid>
                <a:gridCol w="1436700"/>
                <a:gridCol w="1270450"/>
                <a:gridCol w="1353575"/>
              </a:tblGrid>
              <a:tr h="544225">
                <a:tc>
                  <a:txBody>
                    <a:bodyPr/>
                    <a:lstStyle/>
                    <a:p>
                      <a:pPr indent="0" lvl="0" marL="0" rtl="0" algn="ctr">
                        <a:spcBef>
                          <a:spcPts val="0"/>
                        </a:spcBef>
                        <a:spcAft>
                          <a:spcPts val="0"/>
                        </a:spcAft>
                        <a:buNone/>
                      </a:pPr>
                      <a:r>
                        <a:rPr b="1" lang="ko-KR" sz="1000"/>
                        <a:t>비전기냉방설비운영</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ko-KR" sz="1000">
                          <a:solidFill>
                            <a:schemeClr val="dk1"/>
                          </a:solidFill>
                        </a:rPr>
                        <a:t>태양광보유</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ko-KR" sz="1000">
                          <a:solidFill>
                            <a:schemeClr val="dk1"/>
                          </a:solidFill>
                        </a:rPr>
                        <a:t>전력사용량(kWh)</a:t>
                      </a:r>
                      <a:endParaRPr b="1" sz="1000"/>
                    </a:p>
                  </a:txBody>
                  <a:tcPr marT="91425" marB="91425" marR="91425" marL="91425" anchor="ctr">
                    <a:solidFill>
                      <a:schemeClr val="lt2"/>
                    </a:solidFill>
                  </a:tcPr>
                </a:tc>
              </a:tr>
              <a:tr h="544225">
                <a:tc>
                  <a:txBody>
                    <a:bodyPr/>
                    <a:lstStyle/>
                    <a:p>
                      <a:pPr indent="0" lvl="0" marL="0" rtl="0" algn="r">
                        <a:spcBef>
                          <a:spcPts val="0"/>
                        </a:spcBef>
                        <a:spcAft>
                          <a:spcPts val="0"/>
                        </a:spcAft>
                        <a:buNone/>
                      </a:pPr>
                      <a:r>
                        <a:rPr lang="ko-KR" sz="1000">
                          <a:solidFill>
                            <a:schemeClr val="dk1"/>
                          </a:solidFill>
                        </a:rPr>
                        <a:t>0.0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0.0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2077.030506</a:t>
                      </a:r>
                      <a:endParaRPr sz="1000"/>
                    </a:p>
                  </a:txBody>
                  <a:tcPr marT="91425" marB="91425" marR="91425" marL="91425"/>
                </a:tc>
              </a:tr>
              <a:tr h="544225">
                <a:tc>
                  <a:txBody>
                    <a:bodyPr/>
                    <a:lstStyle/>
                    <a:p>
                      <a:pPr indent="0" lvl="0" marL="0" rtl="0" algn="r">
                        <a:spcBef>
                          <a:spcPts val="0"/>
                        </a:spcBef>
                        <a:spcAft>
                          <a:spcPts val="0"/>
                        </a:spcAft>
                        <a:buNone/>
                      </a:pPr>
                      <a:r>
                        <a:rPr lang="ko-KR" sz="1000">
                          <a:solidFill>
                            <a:schemeClr val="dk1"/>
                          </a:solidFill>
                        </a:rPr>
                        <a:t>0.0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1.0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1582.298192</a:t>
                      </a:r>
                      <a:endParaRPr sz="1000"/>
                    </a:p>
                  </a:txBody>
                  <a:tcPr marT="91425" marB="91425" marR="91425" marL="91425"/>
                </a:tc>
              </a:tr>
              <a:tr h="544225">
                <a:tc>
                  <a:txBody>
                    <a:bodyPr/>
                    <a:lstStyle/>
                    <a:p>
                      <a:pPr indent="0" lvl="0" marL="0" rtl="0" algn="r">
                        <a:spcBef>
                          <a:spcPts val="0"/>
                        </a:spcBef>
                        <a:spcAft>
                          <a:spcPts val="0"/>
                        </a:spcAft>
                        <a:buNone/>
                      </a:pPr>
                      <a:r>
                        <a:rPr lang="ko-KR" sz="1000">
                          <a:solidFill>
                            <a:schemeClr val="dk1"/>
                          </a:solidFill>
                        </a:rPr>
                        <a:t>1.0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0.0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2101.993590</a:t>
                      </a:r>
                      <a:endParaRPr sz="1000"/>
                    </a:p>
                  </a:txBody>
                  <a:tcPr marT="91425" marB="91425" marR="91425" marL="91425"/>
                </a:tc>
              </a:tr>
              <a:tr h="544225">
                <a:tc>
                  <a:txBody>
                    <a:bodyPr/>
                    <a:lstStyle/>
                    <a:p>
                      <a:pPr indent="0" lvl="0" marL="0" rtl="0" algn="r">
                        <a:spcBef>
                          <a:spcPts val="0"/>
                        </a:spcBef>
                        <a:spcAft>
                          <a:spcPts val="0"/>
                        </a:spcAft>
                        <a:buNone/>
                      </a:pPr>
                      <a:r>
                        <a:rPr lang="ko-KR" sz="1000">
                          <a:solidFill>
                            <a:schemeClr val="dk1"/>
                          </a:solidFill>
                        </a:rPr>
                        <a:t>1.0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1.0</a:t>
                      </a:r>
                      <a:endParaRPr sz="1000"/>
                    </a:p>
                  </a:txBody>
                  <a:tcPr marT="91425" marB="91425" marR="91425" marL="91425"/>
                </a:tc>
                <a:tc>
                  <a:txBody>
                    <a:bodyPr/>
                    <a:lstStyle/>
                    <a:p>
                      <a:pPr indent="0" lvl="0" marL="0" rtl="0" algn="r">
                        <a:spcBef>
                          <a:spcPts val="0"/>
                        </a:spcBef>
                        <a:spcAft>
                          <a:spcPts val="0"/>
                        </a:spcAft>
                        <a:buNone/>
                      </a:pPr>
                      <a:r>
                        <a:rPr lang="ko-KR" sz="1000">
                          <a:solidFill>
                            <a:schemeClr val="dk1"/>
                          </a:solidFill>
                        </a:rPr>
                        <a:t>2949.726621</a:t>
                      </a:r>
                      <a:endParaRPr sz="1000"/>
                    </a:p>
                  </a:txBody>
                  <a:tcPr marT="91425" marB="91425" marR="91425" marL="91425"/>
                </a:tc>
              </a:tr>
            </a:tbl>
          </a:graphicData>
        </a:graphic>
      </p:graphicFrame>
      <p:sp>
        <p:nvSpPr>
          <p:cNvPr id="355" name="Google Shape;355;p21"/>
          <p:cNvSpPr txBox="1"/>
          <p:nvPr/>
        </p:nvSpPr>
        <p:spPr>
          <a:xfrm>
            <a:off x="5751500" y="78742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ko-KR">
                <a:solidFill>
                  <a:schemeClr val="dk1"/>
                </a:solidFill>
                <a:latin typeface="Malgun Gothic"/>
                <a:ea typeface="Malgun Gothic"/>
                <a:cs typeface="Malgun Gothic"/>
                <a:sym typeface="Malgun Gothic"/>
              </a:rPr>
              <a:t>시간변수 생성</a:t>
            </a:r>
            <a:endParaRPr>
              <a:solidFill>
                <a:schemeClr val="dk1"/>
              </a:solidFill>
            </a:endParaRPr>
          </a:p>
        </p:txBody>
      </p:sp>
      <p:sp>
        <p:nvSpPr>
          <p:cNvPr id="356" name="Google Shape;356;p21"/>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
        <p:nvSpPr>
          <p:cNvPr id="357" name="Google Shape;357;p21"/>
          <p:cNvSpPr txBox="1"/>
          <p:nvPr/>
        </p:nvSpPr>
        <p:spPr>
          <a:xfrm>
            <a:off x="344500" y="5529425"/>
            <a:ext cx="4397100" cy="74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ko-KR" sz="1200">
                <a:solidFill>
                  <a:srgbClr val="0D0D0D"/>
                </a:solidFill>
                <a:highlight>
                  <a:srgbClr val="FFFFFF"/>
                </a:highlight>
              </a:rPr>
              <a:t>* </a:t>
            </a:r>
            <a:r>
              <a:rPr lang="ko-KR" sz="1200">
                <a:solidFill>
                  <a:srgbClr val="0D0D0D"/>
                </a:solidFill>
                <a:highlight>
                  <a:srgbClr val="FFFFFF"/>
                </a:highlight>
              </a:rPr>
              <a:t>'비전기 냉방설비' : 전기를 사용하지 않는 냉방 장치나 시스템</a:t>
            </a:r>
            <a:endParaRPr sz="1200">
              <a:solidFill>
                <a:srgbClr val="0D0D0D"/>
              </a:solidFill>
              <a:highlight>
                <a:srgbClr val="FFFFFF"/>
              </a:highlight>
            </a:endParaRPr>
          </a:p>
          <a:p>
            <a:pPr indent="0" lvl="0" marL="0" rtl="0" algn="l">
              <a:lnSpc>
                <a:spcPct val="100000"/>
              </a:lnSpc>
              <a:spcBef>
                <a:spcPts val="1500"/>
              </a:spcBef>
              <a:spcAft>
                <a:spcPts val="1500"/>
              </a:spcAft>
              <a:buNone/>
            </a:pPr>
            <a:r>
              <a:rPr lang="ko-KR" sz="1200">
                <a:solidFill>
                  <a:srgbClr val="0D0D0D"/>
                </a:solidFill>
                <a:highlight>
                  <a:srgbClr val="FFFFFF"/>
                </a:highlight>
              </a:rPr>
              <a:t>ex) 자연 환기 등</a:t>
            </a:r>
            <a:endParaRPr sz="1200">
              <a:solidFill>
                <a:srgbClr val="0D0D0D"/>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cxnSp>
        <p:nvCxnSpPr>
          <p:cNvPr id="362" name="Google Shape;362;p22"/>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363" name="Google Shape;363;p22"/>
          <p:cNvGrpSpPr/>
          <p:nvPr/>
        </p:nvGrpSpPr>
        <p:grpSpPr>
          <a:xfrm>
            <a:off x="5126142" y="833613"/>
            <a:ext cx="4250700" cy="325924"/>
            <a:chOff x="5126142" y="833613"/>
            <a:chExt cx="4250700" cy="325924"/>
          </a:xfrm>
        </p:grpSpPr>
        <p:sp>
          <p:nvSpPr>
            <p:cNvPr id="364" name="Google Shape;364;p22"/>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파생변수1 생성</a:t>
              </a:r>
              <a:endParaRPr/>
            </a:p>
          </p:txBody>
        </p:sp>
        <p:cxnSp>
          <p:nvCxnSpPr>
            <p:cNvPr id="365" name="Google Shape;365;p22"/>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366" name="Google Shape;366;p22"/>
          <p:cNvSpPr/>
          <p:nvPr/>
        </p:nvSpPr>
        <p:spPr>
          <a:xfrm>
            <a:off x="5246079" y="1159516"/>
            <a:ext cx="4210500" cy="308700"/>
          </a:xfrm>
          <a:prstGeom prst="rect">
            <a:avLst/>
          </a:prstGeom>
          <a:noFill/>
          <a:ln>
            <a:noFill/>
          </a:ln>
        </p:spPr>
        <p:txBody>
          <a:bodyPr anchorCtr="0" anchor="t" bIns="45700" lIns="91425" spcFirstLastPara="1" rIns="91425" wrap="square" tIns="45700">
            <a:noAutofit/>
          </a:bodyPr>
          <a:lstStyle/>
          <a:p>
            <a:pPr indent="-174625" lvl="1" marL="180975" marR="0" rtl="0" algn="l">
              <a:lnSpc>
                <a:spcPct val="120000"/>
              </a:lnSpc>
              <a:spcBef>
                <a:spcPts val="0"/>
              </a:spcBef>
              <a:spcAft>
                <a:spcPts val="0"/>
              </a:spcAft>
              <a:buClr>
                <a:schemeClr val="dk1"/>
              </a:buClr>
              <a:buSzPts val="1200"/>
              <a:buFont typeface="Noto Sans Symbols"/>
              <a:buChar char="▪"/>
            </a:pPr>
            <a:r>
              <a:rPr b="1" lang="ko-KR" sz="1200">
                <a:latin typeface="Malgun Gothic"/>
                <a:ea typeface="Malgun Gothic"/>
                <a:cs typeface="Malgun Gothic"/>
                <a:sym typeface="Malgun Gothic"/>
              </a:rPr>
              <a:t>건물 별 불쾌지수에 따른 전력 사용량 시각화</a:t>
            </a:r>
            <a:endParaRPr b="1" i="0" sz="1200" u="none" cap="none" strike="noStrike">
              <a:solidFill>
                <a:srgbClr val="000000"/>
              </a:solidFill>
              <a:latin typeface="Malgun Gothic"/>
              <a:ea typeface="Malgun Gothic"/>
              <a:cs typeface="Malgun Gothic"/>
              <a:sym typeface="Malgun Gothic"/>
            </a:endParaRPr>
          </a:p>
        </p:txBody>
      </p:sp>
      <p:sp>
        <p:nvSpPr>
          <p:cNvPr id="367" name="Google Shape;367;p22"/>
          <p:cNvSpPr txBox="1"/>
          <p:nvPr/>
        </p:nvSpPr>
        <p:spPr>
          <a:xfrm>
            <a:off x="53808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파생변수1 생성</a:t>
            </a:r>
            <a:endParaRPr/>
          </a:p>
        </p:txBody>
      </p:sp>
      <p:sp>
        <p:nvSpPr>
          <p:cNvPr id="368" name="Google Shape;368;p22"/>
          <p:cNvSpPr/>
          <p:nvPr/>
        </p:nvSpPr>
        <p:spPr>
          <a:xfrm>
            <a:off x="447000" y="1139025"/>
            <a:ext cx="4426800" cy="308700"/>
          </a:xfrm>
          <a:prstGeom prst="rect">
            <a:avLst/>
          </a:prstGeom>
          <a:noFill/>
          <a:ln>
            <a:noFill/>
          </a:ln>
        </p:spPr>
        <p:txBody>
          <a:bodyPr anchorCtr="0" anchor="t" bIns="45700" lIns="91425" spcFirstLastPara="1" rIns="91425" wrap="square" tIns="45700">
            <a:noAutofit/>
          </a:bodyPr>
          <a:lstStyle/>
          <a:p>
            <a:pPr indent="-174625" lvl="1" marL="180975" marR="0" rtl="0" algn="l">
              <a:lnSpc>
                <a:spcPct val="120000"/>
              </a:lnSpc>
              <a:spcBef>
                <a:spcPts val="0"/>
              </a:spcBef>
              <a:spcAft>
                <a:spcPts val="0"/>
              </a:spcAft>
              <a:buClr>
                <a:schemeClr val="dk1"/>
              </a:buClr>
              <a:buSzPts val="1200"/>
              <a:buFont typeface="Noto Sans Symbols"/>
              <a:buChar char="▪"/>
            </a:pPr>
            <a:r>
              <a:rPr b="1" lang="ko-KR" sz="1200">
                <a:solidFill>
                  <a:schemeClr val="dk1"/>
                </a:solidFill>
                <a:latin typeface="Malgun Gothic"/>
                <a:ea typeface="Malgun Gothic"/>
                <a:cs typeface="Malgun Gothic"/>
                <a:sym typeface="Malgun Gothic"/>
              </a:rPr>
              <a:t>불쾌지수(THI)</a:t>
            </a:r>
            <a:r>
              <a:rPr b="1" lang="ko-KR" sz="1200">
                <a:latin typeface="Malgun Gothic"/>
                <a:ea typeface="Malgun Gothic"/>
                <a:cs typeface="Malgun Gothic"/>
                <a:sym typeface="Malgun Gothic"/>
              </a:rPr>
              <a:t>=1.8T-0.55(1-RH)(1.8T-26)+32</a:t>
            </a:r>
            <a:br>
              <a:rPr b="1" lang="ko-KR" sz="1200">
                <a:latin typeface="Malgun Gothic"/>
                <a:ea typeface="Malgun Gothic"/>
                <a:cs typeface="Malgun Gothic"/>
                <a:sym typeface="Malgun Gothic"/>
              </a:rPr>
            </a:br>
            <a:r>
              <a:rPr b="1" lang="ko-KR" sz="1200">
                <a:latin typeface="Malgun Gothic"/>
                <a:ea typeface="Malgun Gothic"/>
                <a:cs typeface="Malgun Gothic"/>
                <a:sym typeface="Malgun Gothic"/>
              </a:rPr>
              <a:t>T=기온(°𝐶), RH=상대습도(%)</a:t>
            </a:r>
            <a:endParaRPr b="1" sz="1200">
              <a:latin typeface="Malgun Gothic"/>
              <a:ea typeface="Malgun Gothic"/>
              <a:cs typeface="Malgun Gothic"/>
              <a:sym typeface="Malgun Gothic"/>
            </a:endParaRPr>
          </a:p>
        </p:txBody>
      </p:sp>
      <p:graphicFrame>
        <p:nvGraphicFramePr>
          <p:cNvPr id="369" name="Google Shape;369;p22"/>
          <p:cNvGraphicFramePr/>
          <p:nvPr/>
        </p:nvGraphicFramePr>
        <p:xfrm>
          <a:off x="243263" y="2181613"/>
          <a:ext cx="3000000" cy="3000000"/>
        </p:xfrm>
        <a:graphic>
          <a:graphicData uri="http://schemas.openxmlformats.org/drawingml/2006/table">
            <a:tbl>
              <a:tblPr>
                <a:noFill/>
                <a:tableStyleId>{5627BEFC-193B-4FF8-B918-B4C6F86BC422}</a:tableStyleId>
              </a:tblPr>
              <a:tblGrid>
                <a:gridCol w="853200"/>
                <a:gridCol w="907400"/>
                <a:gridCol w="2824600"/>
              </a:tblGrid>
              <a:tr h="371075">
                <a:tc>
                  <a:txBody>
                    <a:bodyPr/>
                    <a:lstStyle/>
                    <a:p>
                      <a:pPr indent="0" lvl="0" marL="0" rtl="0" algn="ctr">
                        <a:spcBef>
                          <a:spcPts val="0"/>
                        </a:spcBef>
                        <a:spcAft>
                          <a:spcPts val="0"/>
                        </a:spcAft>
                        <a:buNone/>
                      </a:pPr>
                      <a:r>
                        <a:rPr b="1" lang="ko-KR" sz="900"/>
                        <a:t>단계</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ko-KR" sz="900"/>
                        <a:t>지수범위</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ko-KR" sz="900"/>
                        <a:t>대응요령</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r>
              <a:tr h="604700">
                <a:tc>
                  <a:txBody>
                    <a:bodyPr/>
                    <a:lstStyle/>
                    <a:p>
                      <a:pPr indent="0" lvl="0" marL="0" rtl="0" algn="ctr">
                        <a:spcBef>
                          <a:spcPts val="0"/>
                        </a:spcBef>
                        <a:spcAft>
                          <a:spcPts val="0"/>
                        </a:spcAft>
                        <a:buNone/>
                      </a:pPr>
                      <a:r>
                        <a:rPr b="1" lang="ko-KR" sz="800"/>
                        <a:t>낮음 </a:t>
                      </a:r>
                      <a:r>
                        <a:rPr b="1" lang="ko-KR" sz="900">
                          <a:solidFill>
                            <a:srgbClr val="FFD602"/>
                          </a:solidFill>
                        </a:rPr>
                        <a:t>◼︎</a:t>
                      </a:r>
                      <a:endParaRPr b="1" sz="1200">
                        <a:solidFill>
                          <a:srgbClr val="FFD60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68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전원 쾌적함을 느낌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6200">
                <a:tc>
                  <a:txBody>
                    <a:bodyPr/>
                    <a:lstStyle/>
                    <a:p>
                      <a:pPr indent="0" lvl="0" marL="0" rtl="0" algn="ctr">
                        <a:spcBef>
                          <a:spcPts val="0"/>
                        </a:spcBef>
                        <a:spcAft>
                          <a:spcPts val="0"/>
                        </a:spcAft>
                        <a:buNone/>
                      </a:pPr>
                      <a:r>
                        <a:rPr b="1" lang="ko-KR" sz="800"/>
                        <a:t>보통 </a:t>
                      </a:r>
                      <a:r>
                        <a:rPr b="1" lang="ko-KR" sz="900">
                          <a:solidFill>
                            <a:srgbClr val="FFA500"/>
                          </a:solidFill>
                        </a:rPr>
                        <a:t>◼︎</a:t>
                      </a:r>
                      <a:endParaRPr b="1" sz="800">
                        <a:solidFill>
                          <a:srgbClr val="FFA5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68  이상 75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불쾌감을 나타내기 시작함</a:t>
                      </a:r>
                      <a:endParaRPr sz="800"/>
                    </a:p>
                    <a:p>
                      <a:pPr indent="0" lvl="0" marL="0" rtl="0" algn="l">
                        <a:spcBef>
                          <a:spcPts val="0"/>
                        </a:spcBef>
                        <a:spcAft>
                          <a:spcPts val="0"/>
                        </a:spcAft>
                        <a:buNone/>
                      </a:pPr>
                      <a:r>
                        <a:rPr lang="ko-KR" sz="800"/>
                        <a:t>어린이, 노약자 등 더위에 취약한 사람들은 야외활동 시 가벼운 옷을 입기</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7575">
                <a:tc>
                  <a:txBody>
                    <a:bodyPr/>
                    <a:lstStyle/>
                    <a:p>
                      <a:pPr indent="0" lvl="0" marL="0" rtl="0" algn="ctr">
                        <a:spcBef>
                          <a:spcPts val="0"/>
                        </a:spcBef>
                        <a:spcAft>
                          <a:spcPts val="0"/>
                        </a:spcAft>
                        <a:buNone/>
                      </a:pPr>
                      <a:r>
                        <a:rPr b="1" lang="ko-KR" sz="800"/>
                        <a:t>높음</a:t>
                      </a:r>
                      <a:r>
                        <a:rPr b="1" lang="ko-KR" sz="800"/>
                        <a:t> </a:t>
                      </a:r>
                      <a:r>
                        <a:rPr b="1" lang="ko-KR" sz="900">
                          <a:solidFill>
                            <a:srgbClr val="FF0000"/>
                          </a:solidFill>
                        </a:rPr>
                        <a:t>◼︎</a:t>
                      </a:r>
                      <a:endParaRPr b="1" sz="8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75 이상 80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50% 정도 불쾌감을 느낌</a:t>
                      </a:r>
                      <a:endParaRPr sz="800"/>
                    </a:p>
                    <a:p>
                      <a:pPr indent="0" lvl="0" marL="0" rtl="0" algn="l">
                        <a:spcBef>
                          <a:spcPts val="0"/>
                        </a:spcBef>
                        <a:spcAft>
                          <a:spcPts val="0"/>
                        </a:spcAft>
                        <a:buNone/>
                      </a:pPr>
                      <a:r>
                        <a:rPr lang="ko-KR" sz="800"/>
                        <a:t>어린이, 노약자 등 더위에 취약한 사람들은 12~05시 사이에는 야외활동을 자제하거나 가벼운 옷을 입기</a:t>
                      </a:r>
                      <a:endParaRPr sz="800"/>
                    </a:p>
                    <a:p>
                      <a:pPr indent="0" lvl="0" marL="0" rtl="0" algn="l">
                        <a:spcBef>
                          <a:spcPts val="0"/>
                        </a:spcBef>
                        <a:spcAft>
                          <a:spcPts val="0"/>
                        </a:spcAft>
                        <a:buNone/>
                      </a:pPr>
                      <a:r>
                        <a:rPr lang="ko-KR" sz="800"/>
                        <a:t>에어컨, 제습기 등을 이용해 실내 온,습도 조절</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8975">
                <a:tc>
                  <a:txBody>
                    <a:bodyPr/>
                    <a:lstStyle/>
                    <a:p>
                      <a:pPr indent="0" lvl="0" marL="0" rtl="0" algn="ctr">
                        <a:spcBef>
                          <a:spcPts val="0"/>
                        </a:spcBef>
                        <a:spcAft>
                          <a:spcPts val="0"/>
                        </a:spcAft>
                        <a:buNone/>
                      </a:pPr>
                      <a:r>
                        <a:rPr b="1" lang="ko-KR" sz="800"/>
                        <a:t>매우높음 </a:t>
                      </a:r>
                      <a:r>
                        <a:rPr b="1" lang="ko-KR" sz="900">
                          <a:solidFill>
                            <a:srgbClr val="800080"/>
                          </a:solidFill>
                        </a:rPr>
                        <a:t>◼︎</a:t>
                      </a:r>
                      <a:endParaRPr b="1" sz="800">
                        <a:solidFill>
                          <a:srgbClr val="80008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ko-KR" sz="800"/>
                        <a:t>80 이상</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ko-KR" sz="800"/>
                        <a:t>전원 불쾌감을 느낌</a:t>
                      </a:r>
                      <a:endParaRPr sz="800"/>
                    </a:p>
                    <a:p>
                      <a:pPr indent="0" lvl="0" marL="0" rtl="0" algn="l">
                        <a:spcBef>
                          <a:spcPts val="0"/>
                        </a:spcBef>
                        <a:spcAft>
                          <a:spcPts val="0"/>
                        </a:spcAft>
                        <a:buNone/>
                      </a:pPr>
                      <a:r>
                        <a:rPr lang="ko-KR" sz="800"/>
                        <a:t>어린이, 노약자 등 더위에 취약한 사람들이 수분을 충분히 섭취하고 야외활동을 자제함</a:t>
                      </a:r>
                      <a:endParaRPr sz="800"/>
                    </a:p>
                    <a:p>
                      <a:pPr indent="0" lvl="0" marL="0" rtl="0" algn="l">
                        <a:spcBef>
                          <a:spcPts val="0"/>
                        </a:spcBef>
                        <a:spcAft>
                          <a:spcPts val="0"/>
                        </a:spcAft>
                        <a:buNone/>
                      </a:pPr>
                      <a:r>
                        <a:rPr lang="ko-KR" sz="800"/>
                        <a:t>에어컨, 제습기 등을 이용해 실내 온,습도 조절하거나 무더위 쉼터 등으로 이동</a:t>
                      </a:r>
                      <a:endParaRPr sz="8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370" name="Google Shape;370;p22"/>
          <p:cNvSpPr/>
          <p:nvPr/>
        </p:nvSpPr>
        <p:spPr>
          <a:xfrm>
            <a:off x="177875" y="1901025"/>
            <a:ext cx="4411200" cy="308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ko-KR" sz="1100">
                <a:solidFill>
                  <a:srgbClr val="0D0D0D"/>
                </a:solidFill>
                <a:highlight>
                  <a:srgbClr val="FFFFFF"/>
                </a:highlight>
              </a:rPr>
              <a:t>[기상청에서 지정한 불쾌지수 범위 및 대응 요령</a:t>
            </a:r>
            <a:r>
              <a:rPr b="1" lang="ko-KR" sz="1100">
                <a:solidFill>
                  <a:srgbClr val="0D0D0D"/>
                </a:solidFill>
                <a:highlight>
                  <a:srgbClr val="FFFFFF"/>
                </a:highlight>
              </a:rPr>
              <a:t> </a:t>
            </a:r>
            <a:r>
              <a:rPr b="1" lang="ko-KR" sz="1100">
                <a:solidFill>
                  <a:srgbClr val="0D0D0D"/>
                </a:solidFill>
                <a:highlight>
                  <a:srgbClr val="FFFFFF"/>
                </a:highlight>
              </a:rPr>
              <a:t>]</a:t>
            </a:r>
            <a:endParaRPr b="1" sz="1100">
              <a:latin typeface="Malgun Gothic"/>
              <a:ea typeface="Malgun Gothic"/>
              <a:cs typeface="Malgun Gothic"/>
              <a:sym typeface="Malgun Gothic"/>
            </a:endParaRPr>
          </a:p>
        </p:txBody>
      </p:sp>
      <p:pic>
        <p:nvPicPr>
          <p:cNvPr id="371" name="Google Shape;371;p22"/>
          <p:cNvPicPr preferRelativeResize="0"/>
          <p:nvPr/>
        </p:nvPicPr>
        <p:blipFill>
          <a:blip r:embed="rId3">
            <a:alphaModFix/>
          </a:blip>
          <a:stretch>
            <a:fillRect/>
          </a:stretch>
        </p:blipFill>
        <p:spPr>
          <a:xfrm>
            <a:off x="4953000" y="1524954"/>
            <a:ext cx="4758349" cy="4723197"/>
          </a:xfrm>
          <a:prstGeom prst="rect">
            <a:avLst/>
          </a:prstGeom>
          <a:noFill/>
          <a:ln>
            <a:noFill/>
          </a:ln>
        </p:spPr>
      </p:pic>
      <p:sp>
        <p:nvSpPr>
          <p:cNvPr id="372" name="Google Shape;372;p22"/>
          <p:cNvSpPr txBox="1"/>
          <p:nvPr/>
        </p:nvSpPr>
        <p:spPr>
          <a:xfrm>
            <a:off x="7417700" y="6232875"/>
            <a:ext cx="2408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800">
                <a:solidFill>
                  <a:schemeClr val="dk1"/>
                </a:solidFill>
              </a:rPr>
              <a:t>x축: 불쾌지수 단계 / y축: 전력 사용량 (kWh)</a:t>
            </a:r>
            <a:endParaRPr sz="700">
              <a:solidFill>
                <a:schemeClr val="dk1"/>
              </a:solidFill>
              <a:latin typeface="Calibri"/>
              <a:ea typeface="Calibri"/>
              <a:cs typeface="Calibri"/>
              <a:sym typeface="Calibri"/>
            </a:endParaRPr>
          </a:p>
        </p:txBody>
      </p:sp>
      <p:sp>
        <p:nvSpPr>
          <p:cNvPr id="373" name="Google Shape;373;p22"/>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cxnSp>
        <p:nvCxnSpPr>
          <p:cNvPr id="378" name="Google Shape;378;p23"/>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cxnSp>
        <p:nvCxnSpPr>
          <p:cNvPr id="379" name="Google Shape;379;p23"/>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sp>
        <p:nvSpPr>
          <p:cNvPr id="380" name="Google Shape;380;p23"/>
          <p:cNvSpPr txBox="1"/>
          <p:nvPr/>
        </p:nvSpPr>
        <p:spPr>
          <a:xfrm>
            <a:off x="410515" y="1245775"/>
            <a:ext cx="4433100" cy="51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예시: 건물 1,3,5,9,15,16,31,32,33</a:t>
            </a:r>
            <a:endParaRPr sz="11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예측: 건물 자체의 이용이 주가 되는 건물 -&gt; </a:t>
            </a:r>
            <a:r>
              <a:rPr b="1" lang="ko-KR" sz="1100">
                <a:solidFill>
                  <a:srgbClr val="3A3838"/>
                </a:solidFill>
                <a:latin typeface="Calibri"/>
                <a:ea typeface="Calibri"/>
                <a:cs typeface="Calibri"/>
                <a:sym typeface="Calibri"/>
              </a:rPr>
              <a:t>공장, 창고</a:t>
            </a:r>
            <a:endParaRPr b="1" sz="1100">
              <a:solidFill>
                <a:srgbClr val="3A3838"/>
              </a:solidFill>
              <a:latin typeface="Calibri"/>
              <a:ea typeface="Calibri"/>
              <a:cs typeface="Calibri"/>
              <a:sym typeface="Calibri"/>
            </a:endParaRPr>
          </a:p>
        </p:txBody>
      </p:sp>
      <p:sp>
        <p:nvSpPr>
          <p:cNvPr id="381" name="Google Shape;381;p23"/>
          <p:cNvSpPr txBox="1"/>
          <p:nvPr/>
        </p:nvSpPr>
        <p:spPr>
          <a:xfrm>
            <a:off x="5126139" y="1299500"/>
            <a:ext cx="4433100" cy="51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예시: 건물 2,4,6,7,8,10,11,12,13,14,17-30,34-60</a:t>
            </a:r>
            <a:endParaRPr sz="11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예측: 사람들이 직접 이용하는 건물 -&gt; </a:t>
            </a:r>
            <a:r>
              <a:rPr b="1" lang="ko-KR" sz="1100">
                <a:solidFill>
                  <a:srgbClr val="3A3838"/>
                </a:solidFill>
                <a:latin typeface="Calibri"/>
                <a:ea typeface="Calibri"/>
                <a:cs typeface="Calibri"/>
                <a:sym typeface="Calibri"/>
              </a:rPr>
              <a:t>주거, 사무</a:t>
            </a:r>
            <a:r>
              <a:rPr b="1" lang="ko-KR" sz="1100">
                <a:solidFill>
                  <a:srgbClr val="3A3838"/>
                </a:solidFill>
                <a:latin typeface="Calibri"/>
                <a:ea typeface="Calibri"/>
                <a:cs typeface="Calibri"/>
                <a:sym typeface="Calibri"/>
              </a:rPr>
              <a:t>용 건물</a:t>
            </a:r>
            <a:endParaRPr b="1" sz="1100">
              <a:solidFill>
                <a:srgbClr val="3A3838"/>
              </a:solidFill>
              <a:latin typeface="Calibri"/>
              <a:ea typeface="Calibri"/>
              <a:cs typeface="Calibri"/>
              <a:sym typeface="Calibri"/>
            </a:endParaRPr>
          </a:p>
        </p:txBody>
      </p:sp>
      <p:sp>
        <p:nvSpPr>
          <p:cNvPr id="382" name="Google Shape;382;p23"/>
          <p:cNvSpPr txBox="1"/>
          <p:nvPr/>
        </p:nvSpPr>
        <p:spPr>
          <a:xfrm>
            <a:off x="410525" y="785013"/>
            <a:ext cx="42507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1100">
                <a:solidFill>
                  <a:srgbClr val="003366"/>
                </a:solidFill>
                <a:latin typeface="Calibri"/>
                <a:ea typeface="Calibri"/>
                <a:cs typeface="Calibri"/>
                <a:sym typeface="Calibri"/>
              </a:rPr>
              <a:t>Case 1. 불쾌지수와 관련 없이 전력 사용량의 평균이 비슷한 케이스</a:t>
            </a:r>
            <a:endParaRPr/>
          </a:p>
        </p:txBody>
      </p:sp>
      <p:sp>
        <p:nvSpPr>
          <p:cNvPr id="383" name="Google Shape;383;p23"/>
          <p:cNvSpPr txBox="1"/>
          <p:nvPr/>
        </p:nvSpPr>
        <p:spPr>
          <a:xfrm>
            <a:off x="5153600" y="805525"/>
            <a:ext cx="4195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1100">
                <a:solidFill>
                  <a:srgbClr val="003366"/>
                </a:solidFill>
                <a:latin typeface="Calibri"/>
                <a:ea typeface="Calibri"/>
                <a:cs typeface="Calibri"/>
                <a:sym typeface="Calibri"/>
              </a:rPr>
              <a:t>Case 2. 불쾌지수가 높을수록 전력 사용량이 늘어나는 케이스</a:t>
            </a:r>
            <a:endParaRPr/>
          </a:p>
        </p:txBody>
      </p:sp>
      <p:pic>
        <p:nvPicPr>
          <p:cNvPr id="384" name="Google Shape;384;p23"/>
          <p:cNvPicPr preferRelativeResize="0"/>
          <p:nvPr/>
        </p:nvPicPr>
        <p:blipFill>
          <a:blip r:embed="rId3">
            <a:alphaModFix/>
          </a:blip>
          <a:stretch>
            <a:fillRect/>
          </a:stretch>
        </p:blipFill>
        <p:spPr>
          <a:xfrm>
            <a:off x="5074462" y="2008925"/>
            <a:ext cx="4354075" cy="4258825"/>
          </a:xfrm>
          <a:prstGeom prst="rect">
            <a:avLst/>
          </a:prstGeom>
          <a:noFill/>
          <a:ln>
            <a:noFill/>
          </a:ln>
        </p:spPr>
      </p:pic>
      <p:pic>
        <p:nvPicPr>
          <p:cNvPr id="385" name="Google Shape;385;p23"/>
          <p:cNvPicPr preferRelativeResize="0"/>
          <p:nvPr/>
        </p:nvPicPr>
        <p:blipFill>
          <a:blip r:embed="rId4">
            <a:alphaModFix/>
          </a:blip>
          <a:stretch>
            <a:fillRect/>
          </a:stretch>
        </p:blipFill>
        <p:spPr>
          <a:xfrm>
            <a:off x="358838" y="2008925"/>
            <a:ext cx="4354075" cy="4258825"/>
          </a:xfrm>
          <a:prstGeom prst="rect">
            <a:avLst/>
          </a:prstGeom>
          <a:noFill/>
          <a:ln>
            <a:noFill/>
          </a:ln>
        </p:spPr>
      </p:pic>
      <p:sp>
        <p:nvSpPr>
          <p:cNvPr id="386" name="Google Shape;386;p23"/>
          <p:cNvSpPr txBox="1"/>
          <p:nvPr/>
        </p:nvSpPr>
        <p:spPr>
          <a:xfrm>
            <a:off x="7443850" y="6385275"/>
            <a:ext cx="2382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800">
                <a:solidFill>
                  <a:schemeClr val="dk1"/>
                </a:solidFill>
              </a:rPr>
              <a:t>x축: 불쾌지수 단계 / y축: 전력 사용량 (kWh)</a:t>
            </a:r>
            <a:endParaRPr sz="700">
              <a:solidFill>
                <a:schemeClr val="dk1"/>
              </a:solidFill>
              <a:latin typeface="Calibri"/>
              <a:ea typeface="Calibri"/>
              <a:cs typeface="Calibri"/>
              <a:sym typeface="Calibri"/>
            </a:endParaRPr>
          </a:p>
        </p:txBody>
      </p:sp>
      <p:sp>
        <p:nvSpPr>
          <p:cNvPr id="387" name="Google Shape;387;p23"/>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cxnSp>
        <p:nvCxnSpPr>
          <p:cNvPr id="392" name="Google Shape;392;p24"/>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393" name="Google Shape;393;p24"/>
          <p:cNvGrpSpPr/>
          <p:nvPr/>
        </p:nvGrpSpPr>
        <p:grpSpPr>
          <a:xfrm>
            <a:off x="5126142" y="833613"/>
            <a:ext cx="4250700" cy="325924"/>
            <a:chOff x="5126142" y="833613"/>
            <a:chExt cx="4250700" cy="325924"/>
          </a:xfrm>
        </p:grpSpPr>
        <p:sp>
          <p:nvSpPr>
            <p:cNvPr id="394" name="Google Shape;394;p24"/>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파생변수2 생성</a:t>
              </a:r>
              <a:endParaRPr/>
            </a:p>
          </p:txBody>
        </p:sp>
        <p:cxnSp>
          <p:nvCxnSpPr>
            <p:cNvPr id="395" name="Google Shape;395;p24"/>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396" name="Google Shape;396;p24"/>
          <p:cNvSpPr/>
          <p:nvPr/>
        </p:nvSpPr>
        <p:spPr>
          <a:xfrm>
            <a:off x="5246079" y="1159516"/>
            <a:ext cx="4210500" cy="308700"/>
          </a:xfrm>
          <a:prstGeom prst="rect">
            <a:avLst/>
          </a:prstGeom>
          <a:noFill/>
          <a:ln>
            <a:noFill/>
          </a:ln>
        </p:spPr>
        <p:txBody>
          <a:bodyPr anchorCtr="0" anchor="t" bIns="45700" lIns="91425" spcFirstLastPara="1" rIns="91425" wrap="square" tIns="45700">
            <a:noAutofit/>
          </a:bodyPr>
          <a:lstStyle/>
          <a:p>
            <a:pPr indent="-174625" lvl="1" marL="180975" marR="0" rtl="0" algn="l">
              <a:lnSpc>
                <a:spcPct val="120000"/>
              </a:lnSpc>
              <a:spcBef>
                <a:spcPts val="0"/>
              </a:spcBef>
              <a:spcAft>
                <a:spcPts val="0"/>
              </a:spcAft>
              <a:buClr>
                <a:schemeClr val="dk1"/>
              </a:buClr>
              <a:buSzPts val="1200"/>
              <a:buFont typeface="Noto Sans Symbols"/>
              <a:buChar char="▪"/>
            </a:pPr>
            <a:r>
              <a:rPr b="1" lang="ko-KR" sz="1200">
                <a:latin typeface="Malgun Gothic"/>
                <a:ea typeface="Malgun Gothic"/>
                <a:cs typeface="Malgun Gothic"/>
                <a:sym typeface="Malgun Gothic"/>
              </a:rPr>
              <a:t>건물 별 체감온도에 따른 전력 사용량 시각화</a:t>
            </a:r>
            <a:endParaRPr b="1" i="0" sz="1200" u="none" cap="none" strike="noStrike">
              <a:solidFill>
                <a:srgbClr val="000000"/>
              </a:solidFill>
              <a:latin typeface="Malgun Gothic"/>
              <a:ea typeface="Malgun Gothic"/>
              <a:cs typeface="Malgun Gothic"/>
              <a:sym typeface="Malgun Gothic"/>
            </a:endParaRPr>
          </a:p>
        </p:txBody>
      </p:sp>
      <p:sp>
        <p:nvSpPr>
          <p:cNvPr id="397" name="Google Shape;397;p24"/>
          <p:cNvSpPr txBox="1"/>
          <p:nvPr/>
        </p:nvSpPr>
        <p:spPr>
          <a:xfrm>
            <a:off x="53808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파생변수2 생성</a:t>
            </a:r>
            <a:endParaRPr/>
          </a:p>
        </p:txBody>
      </p:sp>
      <p:sp>
        <p:nvSpPr>
          <p:cNvPr id="398" name="Google Shape;398;p24"/>
          <p:cNvSpPr/>
          <p:nvPr/>
        </p:nvSpPr>
        <p:spPr>
          <a:xfrm>
            <a:off x="447000" y="1139025"/>
            <a:ext cx="4426800" cy="308700"/>
          </a:xfrm>
          <a:prstGeom prst="rect">
            <a:avLst/>
          </a:prstGeom>
          <a:noFill/>
          <a:ln>
            <a:noFill/>
          </a:ln>
        </p:spPr>
        <p:txBody>
          <a:bodyPr anchorCtr="0" anchor="t" bIns="45700" lIns="91425" spcFirstLastPara="1" rIns="91425" wrap="square" tIns="45700">
            <a:noAutofit/>
          </a:bodyPr>
          <a:lstStyle/>
          <a:p>
            <a:pPr indent="-168275" lvl="1" marL="180975" marR="0" rtl="0" algn="l">
              <a:lnSpc>
                <a:spcPct val="120000"/>
              </a:lnSpc>
              <a:spcBef>
                <a:spcPts val="0"/>
              </a:spcBef>
              <a:spcAft>
                <a:spcPts val="0"/>
              </a:spcAft>
              <a:buClr>
                <a:schemeClr val="dk1"/>
              </a:buClr>
              <a:buSzPts val="1100"/>
              <a:buFont typeface="Noto Sans Symbols"/>
              <a:buChar char="▪"/>
            </a:pPr>
            <a:r>
              <a:rPr b="1" lang="ko-KR" sz="1100">
                <a:solidFill>
                  <a:schemeClr val="dk1"/>
                </a:solidFill>
                <a:latin typeface="Malgun Gothic"/>
                <a:ea typeface="Malgun Gothic"/>
                <a:cs typeface="Malgun Gothic"/>
                <a:sym typeface="Malgun Gothic"/>
              </a:rPr>
              <a:t>체감온도(AT)=13.12+0.6125T-13.947V(0.16)+0.486TV(0.16)</a:t>
            </a:r>
            <a:br>
              <a:rPr b="1" lang="ko-KR" sz="1100">
                <a:solidFill>
                  <a:schemeClr val="dk1"/>
                </a:solidFill>
                <a:latin typeface="Malgun Gothic"/>
                <a:ea typeface="Malgun Gothic"/>
                <a:cs typeface="Malgun Gothic"/>
                <a:sym typeface="Malgun Gothic"/>
              </a:rPr>
            </a:br>
            <a:r>
              <a:rPr b="1" lang="ko-KR" sz="1200">
                <a:solidFill>
                  <a:schemeClr val="dk1"/>
                </a:solidFill>
                <a:latin typeface="Malgun Gothic"/>
                <a:ea typeface="Malgun Gothic"/>
                <a:cs typeface="Malgun Gothic"/>
                <a:sym typeface="Malgun Gothic"/>
              </a:rPr>
              <a:t>T=기온(°𝐶), V=풍속(m/s)</a:t>
            </a:r>
            <a:endParaRPr b="1" sz="1100">
              <a:solidFill>
                <a:schemeClr val="dk1"/>
              </a:solidFill>
              <a:latin typeface="Malgun Gothic"/>
              <a:ea typeface="Malgun Gothic"/>
              <a:cs typeface="Malgun Gothic"/>
              <a:sym typeface="Malgun Gothic"/>
            </a:endParaRPr>
          </a:p>
        </p:txBody>
      </p:sp>
      <p:graphicFrame>
        <p:nvGraphicFramePr>
          <p:cNvPr id="399" name="Google Shape;399;p24"/>
          <p:cNvGraphicFramePr/>
          <p:nvPr/>
        </p:nvGraphicFramePr>
        <p:xfrm>
          <a:off x="215388" y="2130650"/>
          <a:ext cx="3000000" cy="3000000"/>
        </p:xfrm>
        <a:graphic>
          <a:graphicData uri="http://schemas.openxmlformats.org/drawingml/2006/table">
            <a:tbl>
              <a:tblPr>
                <a:noFill/>
                <a:tableStyleId>{5627BEFC-193B-4FF8-B918-B4C6F86BC422}</a:tableStyleId>
              </a:tblPr>
              <a:tblGrid>
                <a:gridCol w="853200"/>
                <a:gridCol w="907400"/>
                <a:gridCol w="2824600"/>
              </a:tblGrid>
              <a:tr h="306825">
                <a:tc>
                  <a:txBody>
                    <a:bodyPr/>
                    <a:lstStyle/>
                    <a:p>
                      <a:pPr indent="0" lvl="0" marL="0" rtl="0" algn="ctr">
                        <a:spcBef>
                          <a:spcPts val="0"/>
                        </a:spcBef>
                        <a:spcAft>
                          <a:spcPts val="0"/>
                        </a:spcAft>
                        <a:buNone/>
                      </a:pPr>
                      <a:r>
                        <a:rPr b="1" lang="ko-KR" sz="900"/>
                        <a:t>단계</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ko-KR" sz="900"/>
                        <a:t>지수범위</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ko-KR" sz="900"/>
                        <a:t>대응요령</a:t>
                      </a:r>
                      <a:endParaRPr b="1" sz="900"/>
                    </a:p>
                  </a:txBody>
                  <a:tcPr marT="91425" marB="91425" marR="91425" marL="91425">
                    <a:lnB cap="flat" cmpd="sng" w="9525">
                      <a:solidFill>
                        <a:srgbClr val="9E9E9E"/>
                      </a:solidFill>
                      <a:prstDash val="solid"/>
                      <a:round/>
                      <a:headEnd len="sm" w="sm" type="none"/>
                      <a:tailEnd len="sm" w="sm" type="none"/>
                    </a:lnB>
                    <a:solidFill>
                      <a:srgbClr val="BFBFBF"/>
                    </a:solidFill>
                  </a:tcPr>
                </a:tc>
              </a:tr>
              <a:tr h="441950">
                <a:tc>
                  <a:txBody>
                    <a:bodyPr/>
                    <a:lstStyle/>
                    <a:p>
                      <a:pPr indent="0" lvl="0" marL="0" rtl="0" algn="ctr">
                        <a:spcBef>
                          <a:spcPts val="0"/>
                        </a:spcBef>
                        <a:spcAft>
                          <a:spcPts val="0"/>
                        </a:spcAft>
                        <a:buNone/>
                      </a:pPr>
                      <a:r>
                        <a:rPr lang="ko-KR" sz="800"/>
                        <a:t>낮음 </a:t>
                      </a:r>
                      <a:r>
                        <a:rPr b="1" lang="ko-KR" sz="900">
                          <a:solidFill>
                            <a:srgbClr val="D3D3D3"/>
                          </a:solidFill>
                        </a:rPr>
                        <a:t>◼︎</a:t>
                      </a:r>
                      <a:endParaRPr sz="800">
                        <a:solidFill>
                          <a:srgbClr val="D3D3D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29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관심 단계에 도달하지 않은 상태</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1950">
                <a:tc>
                  <a:txBody>
                    <a:bodyPr/>
                    <a:lstStyle/>
                    <a:p>
                      <a:pPr indent="0" lvl="0" marL="0" rtl="0" algn="ctr">
                        <a:spcBef>
                          <a:spcPts val="0"/>
                        </a:spcBef>
                        <a:spcAft>
                          <a:spcPts val="0"/>
                        </a:spcAft>
                        <a:buNone/>
                      </a:pPr>
                      <a:r>
                        <a:rPr lang="ko-KR" sz="800"/>
                        <a:t>보통 </a:t>
                      </a:r>
                      <a:r>
                        <a:rPr b="1" lang="ko-KR" sz="900">
                          <a:solidFill>
                            <a:srgbClr val="FFD602"/>
                          </a:solidFill>
                        </a:rPr>
                        <a: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29 이상 31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야외 활동 줄이기</a:t>
                      </a:r>
                      <a:endParaRPr sz="800"/>
                    </a:p>
                    <a:p>
                      <a:pPr indent="0" lvl="0" marL="0" rtl="0" algn="l">
                        <a:spcBef>
                          <a:spcPts val="0"/>
                        </a:spcBef>
                        <a:spcAft>
                          <a:spcPts val="0"/>
                        </a:spcAft>
                        <a:buNone/>
                      </a:pPr>
                      <a:r>
                        <a:rPr lang="ko-KR" sz="800"/>
                        <a:t>수시로 상태 확인</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6000">
                <a:tc>
                  <a:txBody>
                    <a:bodyPr/>
                    <a:lstStyle/>
                    <a:p>
                      <a:pPr indent="0" lvl="0" marL="0" rtl="0" algn="ctr">
                        <a:spcBef>
                          <a:spcPts val="0"/>
                        </a:spcBef>
                        <a:spcAft>
                          <a:spcPts val="0"/>
                        </a:spcAft>
                        <a:buNone/>
                      </a:pPr>
                      <a:r>
                        <a:rPr lang="ko-KR" sz="800"/>
                        <a:t>높음 </a:t>
                      </a:r>
                      <a:r>
                        <a:rPr b="1" lang="ko-KR" sz="900">
                          <a:solidFill>
                            <a:srgbClr val="FFA500"/>
                          </a:solidFill>
                        </a:rPr>
                        <a:t>◼︎</a:t>
                      </a:r>
                      <a:endParaRPr sz="800">
                        <a:solidFill>
                          <a:srgbClr val="FFA5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31 이상 34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차 안 온도 주의</a:t>
                      </a:r>
                      <a:endParaRPr sz="800"/>
                    </a:p>
                    <a:p>
                      <a:pPr indent="0" lvl="0" marL="0" rtl="0" algn="l">
                        <a:spcBef>
                          <a:spcPts val="0"/>
                        </a:spcBef>
                        <a:spcAft>
                          <a:spcPts val="0"/>
                        </a:spcAft>
                        <a:buNone/>
                      </a:pPr>
                      <a:r>
                        <a:rPr lang="ko-KR" sz="800"/>
                        <a:t>독거노인 등 상태 점검</a:t>
                      </a:r>
                      <a:endParaRPr sz="800"/>
                    </a:p>
                    <a:p>
                      <a:pPr indent="0" lvl="0" marL="0" rtl="0" algn="l">
                        <a:spcBef>
                          <a:spcPts val="0"/>
                        </a:spcBef>
                        <a:spcAft>
                          <a:spcPts val="0"/>
                        </a:spcAft>
                        <a:buNone/>
                      </a:pPr>
                      <a:r>
                        <a:rPr lang="ko-KR" sz="800"/>
                        <a:t>무더위 쉼터 이용</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6000">
                <a:tc>
                  <a:txBody>
                    <a:bodyPr/>
                    <a:lstStyle/>
                    <a:p>
                      <a:pPr indent="0" lvl="0" marL="0" rtl="0" algn="ctr">
                        <a:spcBef>
                          <a:spcPts val="0"/>
                        </a:spcBef>
                        <a:spcAft>
                          <a:spcPts val="0"/>
                        </a:spcAft>
                        <a:buNone/>
                      </a:pPr>
                      <a:r>
                        <a:rPr lang="ko-KR" sz="800"/>
                        <a:t>매우높음 </a:t>
                      </a:r>
                      <a:r>
                        <a:rPr b="1" lang="ko-KR" sz="900">
                          <a:solidFill>
                            <a:srgbClr val="FF0000"/>
                          </a:solidFill>
                        </a:rPr>
                        <a:t>◼︎</a:t>
                      </a:r>
                      <a:endParaRPr sz="8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34 이상 37 미만</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KR" sz="800"/>
                        <a:t>냉방기기 사용</a:t>
                      </a:r>
                      <a:endParaRPr sz="800"/>
                    </a:p>
                    <a:p>
                      <a:pPr indent="0" lvl="0" marL="0" rtl="0" algn="l">
                        <a:spcBef>
                          <a:spcPts val="0"/>
                        </a:spcBef>
                        <a:spcAft>
                          <a:spcPts val="0"/>
                        </a:spcAft>
                        <a:buNone/>
                      </a:pPr>
                      <a:r>
                        <a:rPr lang="ko-KR" sz="800"/>
                        <a:t>독거노인 등 상태 점검</a:t>
                      </a:r>
                      <a:endParaRPr sz="800"/>
                    </a:p>
                    <a:p>
                      <a:pPr indent="0" lvl="0" marL="0" rtl="0" algn="l">
                        <a:spcBef>
                          <a:spcPts val="0"/>
                        </a:spcBef>
                        <a:spcAft>
                          <a:spcPts val="0"/>
                        </a:spcAft>
                        <a:buNone/>
                      </a:pPr>
                      <a:r>
                        <a:rPr lang="ko-KR" sz="800"/>
                        <a:t>증상 나타나면 119에 신고</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6000">
                <a:tc>
                  <a:txBody>
                    <a:bodyPr/>
                    <a:lstStyle/>
                    <a:p>
                      <a:pPr indent="0" lvl="0" marL="0" rtl="0" algn="ctr">
                        <a:spcBef>
                          <a:spcPts val="0"/>
                        </a:spcBef>
                        <a:spcAft>
                          <a:spcPts val="0"/>
                        </a:spcAft>
                        <a:buNone/>
                      </a:pPr>
                      <a:r>
                        <a:rPr lang="ko-KR" sz="800"/>
                        <a:t>위험 </a:t>
                      </a:r>
                      <a:r>
                        <a:rPr b="1" lang="ko-KR" sz="900">
                          <a:solidFill>
                            <a:srgbClr val="800080"/>
                          </a:solidFill>
                        </a:rPr>
                        <a:t>◼︎</a:t>
                      </a:r>
                      <a:endParaRPr sz="800">
                        <a:solidFill>
                          <a:srgbClr val="80008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ko-KR" sz="800"/>
                        <a:t>37 이상</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ko-KR" sz="800"/>
                        <a:t>실내 온습도 조절</a:t>
                      </a:r>
                      <a:endParaRPr sz="800"/>
                    </a:p>
                    <a:p>
                      <a:pPr indent="0" lvl="0" marL="0" rtl="0" algn="l">
                        <a:spcBef>
                          <a:spcPts val="0"/>
                        </a:spcBef>
                        <a:spcAft>
                          <a:spcPts val="0"/>
                        </a:spcAft>
                        <a:buNone/>
                      </a:pPr>
                      <a:r>
                        <a:rPr lang="ko-KR" sz="800"/>
                        <a:t>독거노인 등 수시로 상태 점검</a:t>
                      </a:r>
                      <a:endParaRPr sz="800"/>
                    </a:p>
                    <a:p>
                      <a:pPr indent="0" lvl="0" marL="0" rtl="0" algn="l">
                        <a:spcBef>
                          <a:spcPts val="0"/>
                        </a:spcBef>
                        <a:spcAft>
                          <a:spcPts val="0"/>
                        </a:spcAft>
                        <a:buNone/>
                      </a:pPr>
                      <a:r>
                        <a:rPr lang="ko-KR" sz="800"/>
                        <a:t>증상 나타나면 119에 신고</a:t>
                      </a:r>
                      <a:endParaRPr sz="8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400" name="Google Shape;400;p24"/>
          <p:cNvSpPr/>
          <p:nvPr/>
        </p:nvSpPr>
        <p:spPr>
          <a:xfrm>
            <a:off x="177875" y="1824825"/>
            <a:ext cx="4411200" cy="308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ko-KR" sz="1100">
                <a:solidFill>
                  <a:srgbClr val="0D0D0D"/>
                </a:solidFill>
                <a:highlight>
                  <a:srgbClr val="FFFFFF"/>
                </a:highlight>
              </a:rPr>
              <a:t>[기상청에서 지정한 체감온도 범위 및 대응 요령 ]</a:t>
            </a:r>
            <a:endParaRPr b="1" sz="1100">
              <a:latin typeface="Malgun Gothic"/>
              <a:ea typeface="Malgun Gothic"/>
              <a:cs typeface="Malgun Gothic"/>
              <a:sym typeface="Malgun Gothic"/>
            </a:endParaRPr>
          </a:p>
        </p:txBody>
      </p:sp>
      <p:pic>
        <p:nvPicPr>
          <p:cNvPr id="401" name="Google Shape;401;p24"/>
          <p:cNvPicPr preferRelativeResize="0"/>
          <p:nvPr/>
        </p:nvPicPr>
        <p:blipFill>
          <a:blip r:embed="rId3">
            <a:alphaModFix/>
          </a:blip>
          <a:stretch>
            <a:fillRect/>
          </a:stretch>
        </p:blipFill>
        <p:spPr>
          <a:xfrm>
            <a:off x="4876800" y="1522957"/>
            <a:ext cx="4856273" cy="4823794"/>
          </a:xfrm>
          <a:prstGeom prst="rect">
            <a:avLst/>
          </a:prstGeom>
          <a:noFill/>
          <a:ln>
            <a:noFill/>
          </a:ln>
        </p:spPr>
      </p:pic>
      <p:sp>
        <p:nvSpPr>
          <p:cNvPr id="402" name="Google Shape;402;p24"/>
          <p:cNvSpPr txBox="1"/>
          <p:nvPr/>
        </p:nvSpPr>
        <p:spPr>
          <a:xfrm>
            <a:off x="7562600" y="6309075"/>
            <a:ext cx="2263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800">
                <a:solidFill>
                  <a:schemeClr val="dk1"/>
                </a:solidFill>
              </a:rPr>
              <a:t>x축: </a:t>
            </a:r>
            <a:r>
              <a:rPr lang="ko-KR" sz="800">
                <a:solidFill>
                  <a:schemeClr val="dk1"/>
                </a:solidFill>
              </a:rPr>
              <a:t>체감온도 단계</a:t>
            </a:r>
            <a:r>
              <a:rPr lang="ko-KR" sz="800">
                <a:solidFill>
                  <a:schemeClr val="dk1"/>
                </a:solidFill>
              </a:rPr>
              <a:t> / y축: 전력 사용량 (kWh)</a:t>
            </a:r>
            <a:endParaRPr sz="700">
              <a:solidFill>
                <a:schemeClr val="dk1"/>
              </a:solidFill>
              <a:latin typeface="Calibri"/>
              <a:ea typeface="Calibri"/>
              <a:cs typeface="Calibri"/>
              <a:sym typeface="Calibri"/>
            </a:endParaRPr>
          </a:p>
        </p:txBody>
      </p:sp>
      <p:sp>
        <p:nvSpPr>
          <p:cNvPr id="403" name="Google Shape;403;p24"/>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7"/>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latin typeface="Calibri"/>
                <a:ea typeface="Calibri"/>
                <a:cs typeface="Calibri"/>
                <a:sym typeface="Calibri"/>
              </a:rPr>
              <a:t>1. </a:t>
            </a:r>
            <a:r>
              <a:rPr b="1" lang="ko-KR" sz="2000">
                <a:solidFill>
                  <a:srgbClr val="000000"/>
                </a:solidFill>
                <a:latin typeface="Malgun Gothic"/>
                <a:ea typeface="Malgun Gothic"/>
                <a:cs typeface="Malgun Gothic"/>
                <a:sym typeface="Malgun Gothic"/>
              </a:rPr>
              <a:t>프로젝트 개요 및 팀 구성</a:t>
            </a:r>
            <a:endParaRPr>
              <a:latin typeface="Calibri"/>
              <a:ea typeface="Calibri"/>
              <a:cs typeface="Calibri"/>
              <a:sym typeface="Calibri"/>
            </a:endParaRPr>
          </a:p>
        </p:txBody>
      </p:sp>
      <p:sp>
        <p:nvSpPr>
          <p:cNvPr id="49" name="Google Shape;49;p7"/>
          <p:cNvSpPr/>
          <p:nvPr/>
        </p:nvSpPr>
        <p:spPr>
          <a:xfrm>
            <a:off x="321383" y="1175484"/>
            <a:ext cx="4210500" cy="308700"/>
          </a:xfrm>
          <a:prstGeom prst="rect">
            <a:avLst/>
          </a:prstGeom>
          <a:noFill/>
          <a:ln>
            <a:noFill/>
          </a:ln>
        </p:spPr>
        <p:txBody>
          <a:bodyPr anchorCtr="0" anchor="t" bIns="45700" lIns="91425" spcFirstLastPara="1" rIns="91425" wrap="square" tIns="45700">
            <a:noAutofit/>
          </a:bodyPr>
          <a:lstStyle/>
          <a:p>
            <a:pPr indent="-180975" lvl="1" marL="180975" marR="0" rtl="0" algn="l">
              <a:lnSpc>
                <a:spcPct val="120000"/>
              </a:lnSpc>
              <a:spcBef>
                <a:spcPts val="0"/>
              </a:spcBef>
              <a:spcAft>
                <a:spcPts val="0"/>
              </a:spcAft>
              <a:buClr>
                <a:schemeClr val="dk1"/>
              </a:buClr>
              <a:buSzPts val="1300"/>
              <a:buFont typeface="Noto Sans Symbols"/>
              <a:buChar char="▪"/>
            </a:pPr>
            <a:r>
              <a:rPr b="1" i="0" lang="ko-KR" sz="1300" u="none" cap="none" strike="noStrike">
                <a:solidFill>
                  <a:srgbClr val="000000"/>
                </a:solidFill>
                <a:latin typeface="Malgun Gothic"/>
                <a:ea typeface="Malgun Gothic"/>
                <a:cs typeface="Malgun Gothic"/>
                <a:sym typeface="Malgun Gothic"/>
              </a:rPr>
              <a:t>프로젝트 주제</a:t>
            </a:r>
            <a:endParaRPr b="1" i="0" sz="1300" u="none" cap="none" strike="noStrike">
              <a:solidFill>
                <a:srgbClr val="000000"/>
              </a:solidFill>
              <a:latin typeface="Malgun Gothic"/>
              <a:ea typeface="Malgun Gothic"/>
              <a:cs typeface="Malgun Gothic"/>
              <a:sym typeface="Malgun Gothic"/>
            </a:endParaRPr>
          </a:p>
        </p:txBody>
      </p:sp>
      <p:sp>
        <p:nvSpPr>
          <p:cNvPr id="50" name="Google Shape;50;p7"/>
          <p:cNvSpPr txBox="1"/>
          <p:nvPr/>
        </p:nvSpPr>
        <p:spPr>
          <a:xfrm>
            <a:off x="657231" y="813098"/>
            <a:ext cx="3874925" cy="32541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i="0" lang="ko-KR" sz="1400" u="none" cap="none" strike="noStrike">
                <a:solidFill>
                  <a:srgbClr val="000000"/>
                </a:solidFill>
                <a:latin typeface="Malgun Gothic"/>
                <a:ea typeface="Malgun Gothic"/>
                <a:cs typeface="Malgun Gothic"/>
                <a:sym typeface="Malgun Gothic"/>
              </a:rPr>
              <a:t>프로젝트 주제 및 선정 배경</a:t>
            </a:r>
            <a:endParaRPr/>
          </a:p>
        </p:txBody>
      </p:sp>
      <p:cxnSp>
        <p:nvCxnSpPr>
          <p:cNvPr id="51" name="Google Shape;51;p7"/>
          <p:cNvCxnSpPr/>
          <p:nvPr/>
        </p:nvCxnSpPr>
        <p:spPr>
          <a:xfrm>
            <a:off x="410534" y="1139022"/>
            <a:ext cx="4250629" cy="0"/>
          </a:xfrm>
          <a:prstGeom prst="straightConnector1">
            <a:avLst/>
          </a:prstGeom>
          <a:noFill/>
          <a:ln cap="flat" cmpd="sng" w="12700">
            <a:solidFill>
              <a:srgbClr val="000000"/>
            </a:solidFill>
            <a:prstDash val="solid"/>
            <a:round/>
            <a:headEnd len="sm" w="sm" type="none"/>
            <a:tailEnd len="sm" w="sm" type="none"/>
          </a:ln>
        </p:spPr>
      </p:cxnSp>
      <p:grpSp>
        <p:nvGrpSpPr>
          <p:cNvPr id="52" name="Google Shape;52;p7"/>
          <p:cNvGrpSpPr/>
          <p:nvPr/>
        </p:nvGrpSpPr>
        <p:grpSpPr>
          <a:xfrm>
            <a:off x="5126142" y="833613"/>
            <a:ext cx="4250700" cy="325924"/>
            <a:chOff x="5126142" y="833613"/>
            <a:chExt cx="4250700" cy="325924"/>
          </a:xfrm>
        </p:grpSpPr>
        <p:sp>
          <p:nvSpPr>
            <p:cNvPr id="53" name="Google Shape;53;p7"/>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활용방안 및 </a:t>
              </a:r>
              <a:r>
                <a:rPr b="1" lang="ko-KR">
                  <a:latin typeface="Malgun Gothic"/>
                  <a:ea typeface="Malgun Gothic"/>
                  <a:cs typeface="Malgun Gothic"/>
                  <a:sym typeface="Malgun Gothic"/>
                </a:rPr>
                <a:t>기대효과</a:t>
              </a:r>
              <a:endParaRPr/>
            </a:p>
          </p:txBody>
        </p:sp>
        <p:cxnSp>
          <p:nvCxnSpPr>
            <p:cNvPr id="54" name="Google Shape;54;p7"/>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55" name="Google Shape;55;p7"/>
          <p:cNvSpPr/>
          <p:nvPr/>
        </p:nvSpPr>
        <p:spPr>
          <a:xfrm>
            <a:off x="410534" y="2300688"/>
            <a:ext cx="4210500" cy="308700"/>
          </a:xfrm>
          <a:prstGeom prst="rect">
            <a:avLst/>
          </a:prstGeom>
          <a:noFill/>
          <a:ln>
            <a:noFill/>
          </a:ln>
        </p:spPr>
        <p:txBody>
          <a:bodyPr anchorCtr="0" anchor="t" bIns="45700" lIns="91425" spcFirstLastPara="1" rIns="91425" wrap="square" tIns="45700">
            <a:noAutofit/>
          </a:bodyPr>
          <a:lstStyle/>
          <a:p>
            <a:pPr indent="-180975" lvl="1" marL="180975" marR="0" rtl="0" algn="l">
              <a:lnSpc>
                <a:spcPct val="120000"/>
              </a:lnSpc>
              <a:spcBef>
                <a:spcPts val="0"/>
              </a:spcBef>
              <a:spcAft>
                <a:spcPts val="0"/>
              </a:spcAft>
              <a:buClr>
                <a:schemeClr val="dk1"/>
              </a:buClr>
              <a:buSzPts val="1300"/>
              <a:buFont typeface="Noto Sans Symbols"/>
              <a:buChar char="▪"/>
            </a:pPr>
            <a:r>
              <a:rPr b="1" i="0" lang="ko-KR" sz="1300" u="none" cap="none" strike="noStrike">
                <a:solidFill>
                  <a:srgbClr val="000000"/>
                </a:solidFill>
                <a:latin typeface="Malgun Gothic"/>
                <a:ea typeface="Malgun Gothic"/>
                <a:cs typeface="Malgun Gothic"/>
                <a:sym typeface="Malgun Gothic"/>
              </a:rPr>
              <a:t>선정 배경</a:t>
            </a:r>
            <a:endParaRPr/>
          </a:p>
        </p:txBody>
      </p:sp>
      <p:sp>
        <p:nvSpPr>
          <p:cNvPr id="56" name="Google Shape;56;p7"/>
          <p:cNvSpPr/>
          <p:nvPr/>
        </p:nvSpPr>
        <p:spPr>
          <a:xfrm>
            <a:off x="432675" y="4720500"/>
            <a:ext cx="4341300" cy="131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ko-KR" sz="1150">
                <a:solidFill>
                  <a:schemeClr val="dk1"/>
                </a:solidFill>
              </a:rPr>
              <a:t>1) 피크 시간대 전력 소비로 인한 경제적 손실</a:t>
            </a:r>
            <a:br>
              <a:rPr b="1" lang="ko-KR" sz="950">
                <a:solidFill>
                  <a:schemeClr val="dk1"/>
                </a:solidFill>
              </a:rPr>
            </a:br>
            <a:r>
              <a:rPr lang="ko-KR" sz="950">
                <a:solidFill>
                  <a:schemeClr val="dk1"/>
                </a:solidFill>
              </a:rPr>
              <a:t>전력 공급 회사는 최대 전력 수요를 기준으로 기본 요금을 설정하기 때문에, 피크 시간대의 소비가 증가할수록 요금도 함께 상승한다.</a:t>
            </a:r>
            <a:endParaRPr sz="950">
              <a:solidFill>
                <a:schemeClr val="dk1"/>
              </a:solidFill>
            </a:endParaRPr>
          </a:p>
          <a:p>
            <a:pPr indent="0" lvl="0" marL="0" rtl="0" algn="l">
              <a:lnSpc>
                <a:spcPct val="120000"/>
              </a:lnSpc>
              <a:spcBef>
                <a:spcPts val="600"/>
              </a:spcBef>
              <a:spcAft>
                <a:spcPts val="0"/>
              </a:spcAft>
              <a:buNone/>
            </a:pPr>
            <a:r>
              <a:t/>
            </a:r>
            <a:endParaRPr sz="100">
              <a:solidFill>
                <a:schemeClr val="dk1"/>
              </a:solidFill>
            </a:endParaRPr>
          </a:p>
          <a:p>
            <a:pPr indent="0" lvl="0" marL="0" rtl="0" algn="l">
              <a:lnSpc>
                <a:spcPct val="120000"/>
              </a:lnSpc>
              <a:spcBef>
                <a:spcPts val="600"/>
              </a:spcBef>
              <a:spcAft>
                <a:spcPts val="600"/>
              </a:spcAft>
              <a:buNone/>
            </a:pPr>
            <a:r>
              <a:rPr b="1" lang="ko-KR" sz="1150">
                <a:solidFill>
                  <a:schemeClr val="dk1"/>
                </a:solidFill>
              </a:rPr>
              <a:t>2)</a:t>
            </a:r>
            <a:r>
              <a:rPr b="1" lang="ko-KR" sz="1150">
                <a:solidFill>
                  <a:schemeClr val="dk1"/>
                </a:solidFill>
              </a:rPr>
              <a:t>전력망 안전성 저해 문제</a:t>
            </a:r>
            <a:br>
              <a:rPr lang="ko-KR" sz="950">
                <a:solidFill>
                  <a:schemeClr val="dk1"/>
                </a:solidFill>
              </a:rPr>
            </a:br>
            <a:r>
              <a:rPr lang="ko-KR" sz="950">
                <a:solidFill>
                  <a:schemeClr val="dk1"/>
                </a:solidFill>
              </a:rPr>
              <a:t>피크시간대의 높은 전력 소비는 전력망에 심각한 부담을 주고 전력 공급의 안전성을 저해한다.</a:t>
            </a:r>
            <a:br>
              <a:rPr lang="ko-KR" sz="950">
                <a:solidFill>
                  <a:schemeClr val="dk1"/>
                </a:solidFill>
              </a:rPr>
            </a:br>
            <a:endParaRPr sz="950">
              <a:solidFill>
                <a:schemeClr val="dk1"/>
              </a:solidFill>
            </a:endParaRPr>
          </a:p>
        </p:txBody>
      </p:sp>
      <p:sp>
        <p:nvSpPr>
          <p:cNvPr id="57" name="Google Shape;57;p7"/>
          <p:cNvSpPr/>
          <p:nvPr/>
        </p:nvSpPr>
        <p:spPr>
          <a:xfrm>
            <a:off x="5169879" y="1205791"/>
            <a:ext cx="4210500" cy="308700"/>
          </a:xfrm>
          <a:prstGeom prst="rect">
            <a:avLst/>
          </a:prstGeom>
          <a:noFill/>
          <a:ln>
            <a:noFill/>
          </a:ln>
        </p:spPr>
        <p:txBody>
          <a:bodyPr anchorCtr="0" anchor="t" bIns="45700" lIns="91425" spcFirstLastPara="1" rIns="91425" wrap="square" tIns="45700">
            <a:noAutofit/>
          </a:bodyPr>
          <a:lstStyle/>
          <a:p>
            <a:pPr indent="-180975" lvl="1" marL="180975" marR="0" rtl="0" algn="l">
              <a:lnSpc>
                <a:spcPct val="120000"/>
              </a:lnSpc>
              <a:spcBef>
                <a:spcPts val="0"/>
              </a:spcBef>
              <a:spcAft>
                <a:spcPts val="0"/>
              </a:spcAft>
              <a:buClr>
                <a:schemeClr val="dk1"/>
              </a:buClr>
              <a:buSzPts val="1300"/>
              <a:buFont typeface="Noto Sans Symbols"/>
              <a:buChar char="▪"/>
            </a:pPr>
            <a:r>
              <a:rPr b="1" i="0" lang="ko-KR" sz="1300" u="none" cap="none" strike="noStrike">
                <a:solidFill>
                  <a:srgbClr val="000000"/>
                </a:solidFill>
                <a:latin typeface="Malgun Gothic"/>
                <a:ea typeface="Malgun Gothic"/>
                <a:cs typeface="Malgun Gothic"/>
                <a:sym typeface="Malgun Gothic"/>
              </a:rPr>
              <a:t>활용방안 및 기대효과</a:t>
            </a:r>
            <a:endParaRPr b="1" i="0" sz="1300" u="none" cap="none" strike="noStrike">
              <a:solidFill>
                <a:srgbClr val="000000"/>
              </a:solidFill>
              <a:latin typeface="Malgun Gothic"/>
              <a:ea typeface="Malgun Gothic"/>
              <a:cs typeface="Malgun Gothic"/>
              <a:sym typeface="Malgun Gothic"/>
            </a:endParaRPr>
          </a:p>
        </p:txBody>
      </p:sp>
      <p:sp>
        <p:nvSpPr>
          <p:cNvPr id="58" name="Google Shape;58;p7"/>
          <p:cNvSpPr/>
          <p:nvPr/>
        </p:nvSpPr>
        <p:spPr>
          <a:xfrm>
            <a:off x="5091300" y="1514525"/>
            <a:ext cx="4919700" cy="4868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ko-KR" sz="1100">
                <a:latin typeface="Malgun Gothic"/>
                <a:ea typeface="Malgun Gothic"/>
                <a:cs typeface="Malgun Gothic"/>
                <a:sym typeface="Malgun Gothic"/>
              </a:rPr>
              <a:t>첫 번째</a:t>
            </a:r>
            <a:r>
              <a:rPr lang="ko-KR" sz="1100">
                <a:latin typeface="Malgun Gothic"/>
                <a:ea typeface="Malgun Gothic"/>
                <a:cs typeface="Malgun Gothic"/>
                <a:sym typeface="Malgun Gothic"/>
              </a:rPr>
              <a:t>, 피크 전력을 감소시키고 에너지 비용을 절감할 수 있습니다.</a:t>
            </a:r>
            <a:endParaRPr sz="110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b="1" lang="ko-KR" sz="1100">
                <a:latin typeface="Malgun Gothic"/>
                <a:ea typeface="Malgun Gothic"/>
                <a:cs typeface="Malgun Gothic"/>
                <a:sym typeface="Malgun Gothic"/>
              </a:rPr>
              <a:t>두 번째</a:t>
            </a:r>
            <a:r>
              <a:rPr lang="ko-KR" sz="1100">
                <a:latin typeface="Malgun Gothic"/>
                <a:ea typeface="Malgun Gothic"/>
                <a:cs typeface="Malgun Gothic"/>
                <a:sym typeface="Malgun Gothic"/>
              </a:rPr>
              <a:t>, 전력 사용을 분산시켜서 전력망의 안정성을 높이고 정전 위험을 줄일 수 있습니다.</a:t>
            </a:r>
            <a:endParaRPr sz="110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b="1" lang="ko-KR" sz="1100">
                <a:latin typeface="Malgun Gothic"/>
                <a:ea typeface="Malgun Gothic"/>
                <a:cs typeface="Malgun Gothic"/>
                <a:sym typeface="Malgun Gothic"/>
              </a:rPr>
              <a:t>세 번째</a:t>
            </a:r>
            <a:r>
              <a:rPr lang="ko-KR" sz="1100">
                <a:latin typeface="Malgun Gothic"/>
                <a:ea typeface="Malgun Gothic"/>
                <a:cs typeface="Malgun Gothic"/>
                <a:sym typeface="Malgun Gothic"/>
              </a:rPr>
              <a:t>, 수요 예측 데이터 기반 전력 사용 분산을 유도하여 전력 공급의 안정성을 향상시킬 수 있습니다.</a:t>
            </a:r>
            <a:endParaRPr sz="1100">
              <a:latin typeface="Malgun Gothic"/>
              <a:ea typeface="Malgun Gothic"/>
              <a:cs typeface="Malgun Gothic"/>
              <a:sym typeface="Malgun Gothic"/>
            </a:endParaRPr>
          </a:p>
          <a:p>
            <a:pPr indent="0" lvl="0" marL="0" marR="0" rtl="0" algn="l">
              <a:lnSpc>
                <a:spcPct val="120000"/>
              </a:lnSpc>
              <a:spcBef>
                <a:spcPts val="0"/>
              </a:spcBef>
              <a:spcAft>
                <a:spcPts val="0"/>
              </a:spcAft>
              <a:buNone/>
            </a:pPr>
            <a:r>
              <a:t/>
            </a:r>
            <a:endParaRPr sz="1000">
              <a:latin typeface="Malgun Gothic"/>
              <a:ea typeface="Malgun Gothic"/>
              <a:cs typeface="Malgun Gothic"/>
              <a:sym typeface="Malgun Gothic"/>
            </a:endParaRPr>
          </a:p>
          <a:p>
            <a:pPr indent="0" lvl="0" marL="0" marR="0" rtl="0" algn="l">
              <a:lnSpc>
                <a:spcPct val="120000"/>
              </a:lnSpc>
              <a:spcBef>
                <a:spcPts val="0"/>
              </a:spcBef>
              <a:spcAft>
                <a:spcPts val="0"/>
              </a:spcAft>
              <a:buNone/>
            </a:pPr>
            <a:r>
              <a:t/>
            </a:r>
            <a:endParaRPr b="1" sz="1100">
              <a:latin typeface="Malgun Gothic"/>
              <a:ea typeface="Malgun Gothic"/>
              <a:cs typeface="Malgun Gothic"/>
              <a:sym typeface="Malgun Gothic"/>
            </a:endParaRPr>
          </a:p>
          <a:p>
            <a:pPr indent="0" lvl="0" marL="0" marR="0" rtl="0" algn="l">
              <a:lnSpc>
                <a:spcPct val="120000"/>
              </a:lnSpc>
              <a:spcBef>
                <a:spcPts val="0"/>
              </a:spcBef>
              <a:spcAft>
                <a:spcPts val="0"/>
              </a:spcAft>
              <a:buNone/>
            </a:pPr>
            <a:r>
              <a:t/>
            </a:r>
            <a:endParaRPr sz="1000">
              <a:latin typeface="Malgun Gothic"/>
              <a:ea typeface="Malgun Gothic"/>
              <a:cs typeface="Malgun Gothic"/>
              <a:sym typeface="Malgun Gothic"/>
            </a:endParaRPr>
          </a:p>
          <a:p>
            <a:pPr indent="0" lvl="0" marL="0" marR="0" rtl="0" algn="l">
              <a:lnSpc>
                <a:spcPct val="120000"/>
              </a:lnSpc>
              <a:spcBef>
                <a:spcPts val="0"/>
              </a:spcBef>
              <a:spcAft>
                <a:spcPts val="0"/>
              </a:spcAft>
              <a:buNone/>
            </a:pPr>
            <a:r>
              <a:t/>
            </a:r>
            <a:endParaRPr sz="1000">
              <a:latin typeface="Malgun Gothic"/>
              <a:ea typeface="Malgun Gothic"/>
              <a:cs typeface="Malgun Gothic"/>
              <a:sym typeface="Malgun Gothic"/>
            </a:endParaRPr>
          </a:p>
        </p:txBody>
      </p:sp>
      <p:pic>
        <p:nvPicPr>
          <p:cNvPr id="59" name="Google Shape;59;p7"/>
          <p:cNvPicPr preferRelativeResize="0"/>
          <p:nvPr/>
        </p:nvPicPr>
        <p:blipFill rotWithShape="1">
          <a:blip r:embed="rId4">
            <a:alphaModFix/>
          </a:blip>
          <a:srcRect b="0" l="0" r="55321" t="0"/>
          <a:stretch/>
        </p:blipFill>
        <p:spPr>
          <a:xfrm>
            <a:off x="5783825" y="2553000"/>
            <a:ext cx="2943750" cy="1593950"/>
          </a:xfrm>
          <a:prstGeom prst="rect">
            <a:avLst/>
          </a:prstGeom>
          <a:noFill/>
          <a:ln>
            <a:noFill/>
          </a:ln>
        </p:spPr>
      </p:pic>
      <p:pic>
        <p:nvPicPr>
          <p:cNvPr id="60" name="Google Shape;60;p7"/>
          <p:cNvPicPr preferRelativeResize="0"/>
          <p:nvPr/>
        </p:nvPicPr>
        <p:blipFill rotWithShape="1">
          <a:blip r:embed="rId4">
            <a:alphaModFix/>
          </a:blip>
          <a:srcRect b="0" l="54502" r="0" t="0"/>
          <a:stretch/>
        </p:blipFill>
        <p:spPr>
          <a:xfrm>
            <a:off x="5728875" y="4657300"/>
            <a:ext cx="3092498" cy="1651425"/>
          </a:xfrm>
          <a:prstGeom prst="rect">
            <a:avLst/>
          </a:prstGeom>
          <a:noFill/>
          <a:ln>
            <a:noFill/>
          </a:ln>
        </p:spPr>
      </p:pic>
      <p:sp>
        <p:nvSpPr>
          <p:cNvPr id="61" name="Google Shape;61;p7"/>
          <p:cNvSpPr/>
          <p:nvPr/>
        </p:nvSpPr>
        <p:spPr>
          <a:xfrm>
            <a:off x="548946" y="1520625"/>
            <a:ext cx="1384800" cy="5817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850">
                <a:latin typeface="Malgun Gothic"/>
                <a:ea typeface="Malgun Gothic"/>
                <a:cs typeface="Malgun Gothic"/>
                <a:sym typeface="Malgun Gothic"/>
              </a:rPr>
              <a:t>건물 별 전력 사용량 분석</a:t>
            </a:r>
            <a:endParaRPr sz="850">
              <a:solidFill>
                <a:srgbClr val="000000"/>
              </a:solidFill>
              <a:latin typeface="Malgun Gothic"/>
              <a:ea typeface="Malgun Gothic"/>
              <a:cs typeface="Malgun Gothic"/>
              <a:sym typeface="Malgun Gothic"/>
            </a:endParaRPr>
          </a:p>
        </p:txBody>
      </p:sp>
      <p:sp>
        <p:nvSpPr>
          <p:cNvPr id="62" name="Google Shape;62;p7"/>
          <p:cNvSpPr/>
          <p:nvPr/>
        </p:nvSpPr>
        <p:spPr>
          <a:xfrm>
            <a:off x="1843446" y="1520625"/>
            <a:ext cx="1384800" cy="5817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850">
                <a:latin typeface="Malgun Gothic"/>
                <a:ea typeface="Malgun Gothic"/>
                <a:cs typeface="Malgun Gothic"/>
                <a:sym typeface="Malgun Gothic"/>
              </a:rPr>
              <a:t>피크 전력 관리</a:t>
            </a:r>
            <a:endParaRPr sz="850">
              <a:solidFill>
                <a:srgbClr val="000000"/>
              </a:solidFill>
              <a:latin typeface="Malgun Gothic"/>
              <a:ea typeface="Malgun Gothic"/>
              <a:cs typeface="Malgun Gothic"/>
              <a:sym typeface="Malgun Gothic"/>
            </a:endParaRPr>
          </a:p>
        </p:txBody>
      </p:sp>
      <p:sp>
        <p:nvSpPr>
          <p:cNvPr id="63" name="Google Shape;63;p7"/>
          <p:cNvSpPr/>
          <p:nvPr/>
        </p:nvSpPr>
        <p:spPr>
          <a:xfrm>
            <a:off x="3147346" y="1520625"/>
            <a:ext cx="1384800" cy="5817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850">
                <a:latin typeface="Malgun Gothic"/>
                <a:ea typeface="Malgun Gothic"/>
                <a:cs typeface="Malgun Gothic"/>
                <a:sym typeface="Malgun Gothic"/>
              </a:rPr>
              <a:t>에너지 관리 및 비용 절감</a:t>
            </a:r>
            <a:endParaRPr sz="850">
              <a:solidFill>
                <a:srgbClr val="000000"/>
              </a:solidFill>
              <a:latin typeface="Malgun Gothic"/>
              <a:ea typeface="Malgun Gothic"/>
              <a:cs typeface="Malgun Gothic"/>
              <a:sym typeface="Malgun Gothic"/>
            </a:endParaRPr>
          </a:p>
        </p:txBody>
      </p:sp>
      <p:pic>
        <p:nvPicPr>
          <p:cNvPr id="64" name="Google Shape;64;p7"/>
          <p:cNvPicPr preferRelativeResize="0"/>
          <p:nvPr/>
        </p:nvPicPr>
        <p:blipFill rotWithShape="1">
          <a:blip r:embed="rId5">
            <a:alphaModFix/>
          </a:blip>
          <a:srcRect b="0" l="-2160" r="2160" t="0"/>
          <a:stretch/>
        </p:blipFill>
        <p:spPr>
          <a:xfrm>
            <a:off x="484300" y="3771075"/>
            <a:ext cx="3526175" cy="562475"/>
          </a:xfrm>
          <a:prstGeom prst="rect">
            <a:avLst/>
          </a:prstGeom>
          <a:noFill/>
          <a:ln cap="flat" cmpd="sng" w="9525">
            <a:solidFill>
              <a:schemeClr val="dk2"/>
            </a:solidFill>
            <a:prstDash val="solid"/>
            <a:round/>
            <a:headEnd len="sm" w="sm" type="none"/>
            <a:tailEnd len="sm" w="sm" type="none"/>
          </a:ln>
        </p:spPr>
      </p:pic>
      <p:pic>
        <p:nvPicPr>
          <p:cNvPr id="65" name="Google Shape;65;p7"/>
          <p:cNvPicPr preferRelativeResize="0"/>
          <p:nvPr/>
        </p:nvPicPr>
        <p:blipFill>
          <a:blip r:embed="rId6">
            <a:alphaModFix/>
          </a:blip>
          <a:stretch>
            <a:fillRect/>
          </a:stretch>
        </p:blipFill>
        <p:spPr>
          <a:xfrm>
            <a:off x="921214" y="2807775"/>
            <a:ext cx="3815486" cy="639652"/>
          </a:xfrm>
          <a:prstGeom prst="rect">
            <a:avLst/>
          </a:prstGeom>
          <a:noFill/>
          <a:ln cap="flat" cmpd="sng" w="9525">
            <a:solidFill>
              <a:schemeClr val="dk2"/>
            </a:solidFill>
            <a:prstDash val="solid"/>
            <a:round/>
            <a:headEnd len="sm" w="sm" type="none"/>
            <a:tailEnd len="sm" w="sm" type="none"/>
          </a:ln>
        </p:spPr>
      </p:pic>
      <p:sp>
        <p:nvSpPr>
          <p:cNvPr id="66" name="Google Shape;66;p7"/>
          <p:cNvSpPr/>
          <p:nvPr/>
        </p:nvSpPr>
        <p:spPr>
          <a:xfrm>
            <a:off x="6843125" y="4196450"/>
            <a:ext cx="949200" cy="696900"/>
          </a:xfrm>
          <a:prstGeom prst="downArrow">
            <a:avLst>
              <a:gd fmla="val 44277" name="adj1"/>
              <a:gd fmla="val 30638" name="adj2"/>
            </a:avLst>
          </a:prstGeom>
          <a:gradFill>
            <a:gsLst>
              <a:gs pos="0">
                <a:srgbClr val="C6C6C6"/>
              </a:gs>
              <a:gs pos="100000">
                <a:srgbClr val="85858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 name="Google Shape;67;p7"/>
          <p:cNvSpPr/>
          <p:nvPr/>
        </p:nvSpPr>
        <p:spPr>
          <a:xfrm>
            <a:off x="7034750" y="4307400"/>
            <a:ext cx="641400" cy="204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ko-KR" sz="900">
                <a:solidFill>
                  <a:schemeClr val="lt1"/>
                </a:solidFill>
                <a:latin typeface="Malgun Gothic"/>
                <a:ea typeface="Malgun Gothic"/>
                <a:cs typeface="Malgun Gothic"/>
                <a:sym typeface="Malgun Gothic"/>
              </a:rPr>
              <a:t>설치 후</a:t>
            </a:r>
            <a:endParaRPr sz="1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cxnSp>
        <p:nvCxnSpPr>
          <p:cNvPr id="408" name="Google Shape;408;p25"/>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sp>
        <p:nvSpPr>
          <p:cNvPr id="409" name="Google Shape;409;p25"/>
          <p:cNvSpPr txBox="1"/>
          <p:nvPr/>
        </p:nvSpPr>
        <p:spPr>
          <a:xfrm>
            <a:off x="465290" y="1299500"/>
            <a:ext cx="4433100" cy="515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예시: 건물 1,3,5,9,15,16,31,32,33</a:t>
            </a:r>
            <a:endParaRPr sz="11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예측: 건물 자체의 이용이 주가 되는 용도 건물 -&gt; </a:t>
            </a:r>
            <a:r>
              <a:rPr b="1" lang="ko-KR" sz="1100">
                <a:solidFill>
                  <a:srgbClr val="3A3838"/>
                </a:solidFill>
                <a:latin typeface="Calibri"/>
                <a:ea typeface="Calibri"/>
                <a:cs typeface="Calibri"/>
                <a:sym typeface="Calibri"/>
              </a:rPr>
              <a:t>공장, 창고</a:t>
            </a:r>
            <a:endParaRPr b="1" sz="1100">
              <a:solidFill>
                <a:srgbClr val="3A3838"/>
              </a:solidFill>
              <a:latin typeface="Calibri"/>
              <a:ea typeface="Calibri"/>
              <a:cs typeface="Calibri"/>
              <a:sym typeface="Calibri"/>
            </a:endParaRPr>
          </a:p>
        </p:txBody>
      </p:sp>
      <p:cxnSp>
        <p:nvCxnSpPr>
          <p:cNvPr id="410" name="Google Shape;410;p25"/>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sp>
        <p:nvSpPr>
          <p:cNvPr id="411" name="Google Shape;411;p25"/>
          <p:cNvSpPr txBox="1"/>
          <p:nvPr/>
        </p:nvSpPr>
        <p:spPr>
          <a:xfrm>
            <a:off x="5126139" y="1299500"/>
            <a:ext cx="4433100" cy="592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예시: 건물 2,4,6,7,8,10,11,12,13,14,17-30,34-60</a:t>
            </a:r>
            <a:endParaRPr sz="11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lang="ko-KR" sz="1100">
                <a:solidFill>
                  <a:srgbClr val="3A3838"/>
                </a:solidFill>
                <a:latin typeface="Calibri"/>
                <a:ea typeface="Calibri"/>
                <a:cs typeface="Calibri"/>
                <a:sym typeface="Calibri"/>
              </a:rPr>
              <a:t>예측: 사람들이 직접 이용하는 건물 -&gt; </a:t>
            </a:r>
            <a:r>
              <a:rPr b="1" lang="ko-KR" sz="1100">
                <a:solidFill>
                  <a:srgbClr val="3A3838"/>
                </a:solidFill>
                <a:latin typeface="Calibri"/>
                <a:ea typeface="Calibri"/>
                <a:cs typeface="Calibri"/>
                <a:sym typeface="Calibri"/>
              </a:rPr>
              <a:t>주거용, 사무용 건물</a:t>
            </a:r>
            <a:endParaRPr b="1" sz="1100">
              <a:solidFill>
                <a:srgbClr val="3A3838"/>
              </a:solidFill>
              <a:latin typeface="Calibri"/>
              <a:ea typeface="Calibri"/>
              <a:cs typeface="Calibri"/>
              <a:sym typeface="Calibri"/>
            </a:endParaRPr>
          </a:p>
        </p:txBody>
      </p:sp>
      <p:sp>
        <p:nvSpPr>
          <p:cNvPr id="412" name="Google Shape;412;p25"/>
          <p:cNvSpPr txBox="1"/>
          <p:nvPr/>
        </p:nvSpPr>
        <p:spPr>
          <a:xfrm>
            <a:off x="453113" y="819575"/>
            <a:ext cx="4165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1100">
                <a:solidFill>
                  <a:srgbClr val="003366"/>
                </a:solidFill>
                <a:latin typeface="Calibri"/>
                <a:ea typeface="Calibri"/>
                <a:cs typeface="Calibri"/>
                <a:sym typeface="Calibri"/>
              </a:rPr>
              <a:t>Case 1. 체감온도의 수준과 전력 사용량의 차이가 거의 없는 건물</a:t>
            </a:r>
            <a:endParaRPr/>
          </a:p>
        </p:txBody>
      </p:sp>
      <p:sp>
        <p:nvSpPr>
          <p:cNvPr id="413" name="Google Shape;413;p25"/>
          <p:cNvSpPr txBox="1"/>
          <p:nvPr/>
        </p:nvSpPr>
        <p:spPr>
          <a:xfrm>
            <a:off x="5126150" y="819575"/>
            <a:ext cx="4165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1100">
                <a:solidFill>
                  <a:srgbClr val="003366"/>
                </a:solidFill>
                <a:latin typeface="Calibri"/>
                <a:ea typeface="Calibri"/>
                <a:cs typeface="Calibri"/>
                <a:sym typeface="Calibri"/>
              </a:rPr>
              <a:t>Case 2. 체감온도가 높을수록 전력 사용량이 늘어나는 케이스</a:t>
            </a:r>
            <a:endParaRPr/>
          </a:p>
        </p:txBody>
      </p:sp>
      <p:pic>
        <p:nvPicPr>
          <p:cNvPr id="414" name="Google Shape;414;p25"/>
          <p:cNvPicPr preferRelativeResize="0"/>
          <p:nvPr/>
        </p:nvPicPr>
        <p:blipFill>
          <a:blip r:embed="rId3">
            <a:alphaModFix/>
          </a:blip>
          <a:stretch>
            <a:fillRect/>
          </a:stretch>
        </p:blipFill>
        <p:spPr>
          <a:xfrm>
            <a:off x="681725" y="1941136"/>
            <a:ext cx="3878508" cy="3689263"/>
          </a:xfrm>
          <a:prstGeom prst="rect">
            <a:avLst/>
          </a:prstGeom>
          <a:noFill/>
          <a:ln>
            <a:noFill/>
          </a:ln>
        </p:spPr>
      </p:pic>
      <p:pic>
        <p:nvPicPr>
          <p:cNvPr id="415" name="Google Shape;415;p25"/>
          <p:cNvPicPr preferRelativeResize="0"/>
          <p:nvPr/>
        </p:nvPicPr>
        <p:blipFill>
          <a:blip r:embed="rId4">
            <a:alphaModFix/>
          </a:blip>
          <a:stretch>
            <a:fillRect/>
          </a:stretch>
        </p:blipFill>
        <p:spPr>
          <a:xfrm>
            <a:off x="5112542" y="1941124"/>
            <a:ext cx="3878508" cy="3689275"/>
          </a:xfrm>
          <a:prstGeom prst="rect">
            <a:avLst/>
          </a:prstGeom>
          <a:noFill/>
          <a:ln>
            <a:noFill/>
          </a:ln>
        </p:spPr>
      </p:pic>
      <p:sp>
        <p:nvSpPr>
          <p:cNvPr id="416" name="Google Shape;416;p25"/>
          <p:cNvSpPr txBox="1"/>
          <p:nvPr/>
        </p:nvSpPr>
        <p:spPr>
          <a:xfrm>
            <a:off x="7443850" y="5623275"/>
            <a:ext cx="2382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800">
                <a:solidFill>
                  <a:schemeClr val="dk1"/>
                </a:solidFill>
              </a:rPr>
              <a:t>x축: </a:t>
            </a:r>
            <a:r>
              <a:rPr lang="ko-KR" sz="800">
                <a:solidFill>
                  <a:schemeClr val="dk1"/>
                </a:solidFill>
              </a:rPr>
              <a:t>체감온도</a:t>
            </a:r>
            <a:r>
              <a:rPr lang="ko-KR" sz="800">
                <a:solidFill>
                  <a:schemeClr val="dk1"/>
                </a:solidFill>
              </a:rPr>
              <a:t> 단계 / y축: 전력 사용량 (kWh)</a:t>
            </a:r>
            <a:endParaRPr sz="700">
              <a:solidFill>
                <a:schemeClr val="dk1"/>
              </a:solidFill>
              <a:latin typeface="Calibri"/>
              <a:ea typeface="Calibri"/>
              <a:cs typeface="Calibri"/>
              <a:sym typeface="Calibri"/>
            </a:endParaRPr>
          </a:p>
        </p:txBody>
      </p:sp>
      <p:sp>
        <p:nvSpPr>
          <p:cNvPr id="417" name="Google Shape;417;p25"/>
          <p:cNvSpPr txBox="1"/>
          <p:nvPr/>
        </p:nvSpPr>
        <p:spPr>
          <a:xfrm>
            <a:off x="344500" y="5942475"/>
            <a:ext cx="91236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200">
                <a:solidFill>
                  <a:srgbClr val="0000FF"/>
                </a:solidFill>
                <a:highlight>
                  <a:srgbClr val="DDEAF6"/>
                </a:highlight>
                <a:latin typeface="Malgun Gothic"/>
                <a:ea typeface="Malgun Gothic"/>
                <a:cs typeface="Malgun Gothic"/>
                <a:sym typeface="Malgun Gothic"/>
              </a:rPr>
              <a:t>☞ </a:t>
            </a:r>
            <a:r>
              <a:rPr b="1" lang="ko-KR" sz="1200">
                <a:solidFill>
                  <a:srgbClr val="0000FF"/>
                </a:solidFill>
                <a:highlight>
                  <a:srgbClr val="DDEAF6"/>
                </a:highlight>
                <a:latin typeface="Calibri"/>
                <a:ea typeface="Calibri"/>
                <a:cs typeface="Calibri"/>
                <a:sym typeface="Calibri"/>
              </a:rPr>
              <a:t>인사이트: </a:t>
            </a:r>
            <a:r>
              <a:rPr b="1" lang="ko-KR" sz="1200">
                <a:solidFill>
                  <a:srgbClr val="0000FF"/>
                </a:solidFill>
                <a:highlight>
                  <a:srgbClr val="DDEAF6"/>
                </a:highlight>
                <a:latin typeface="Calibri"/>
                <a:ea typeface="Calibri"/>
                <a:cs typeface="Calibri"/>
                <a:sym typeface="Calibri"/>
              </a:rPr>
              <a:t>체감온도와 평균 사용전력양의 시각화를 통해 두 분류가 </a:t>
            </a:r>
            <a:endParaRPr b="1" sz="1200">
              <a:solidFill>
                <a:srgbClr val="0000FF"/>
              </a:solidFill>
              <a:highlight>
                <a:srgbClr val="DDEAF6"/>
              </a:highlight>
              <a:latin typeface="Calibri"/>
              <a:ea typeface="Calibri"/>
              <a:cs typeface="Calibri"/>
              <a:sym typeface="Calibri"/>
            </a:endParaRPr>
          </a:p>
          <a:p>
            <a:pPr indent="0" lvl="0" marL="0" rtl="0" algn="ctr">
              <a:lnSpc>
                <a:spcPct val="150000"/>
              </a:lnSpc>
              <a:spcBef>
                <a:spcPts val="0"/>
              </a:spcBef>
              <a:spcAft>
                <a:spcPts val="0"/>
              </a:spcAft>
              <a:buSzPts val="1100"/>
              <a:buNone/>
            </a:pPr>
            <a:r>
              <a:rPr b="1" lang="ko-KR" sz="1200">
                <a:solidFill>
                  <a:srgbClr val="0000FF"/>
                </a:solidFill>
                <a:highlight>
                  <a:srgbClr val="DDEAF6"/>
                </a:highlight>
                <a:latin typeface="Calibri"/>
                <a:ea typeface="Calibri"/>
                <a:cs typeface="Calibri"/>
                <a:sym typeface="Calibri"/>
              </a:rPr>
              <a:t>위 불쾌지수를 통해 나눈 분류와 동일한 결과를 나타냄을 알 수 있음</a:t>
            </a:r>
            <a:endParaRPr b="1" sz="1200">
              <a:solidFill>
                <a:srgbClr val="0000FF"/>
              </a:solidFill>
              <a:highlight>
                <a:srgbClr val="DDEAF6"/>
              </a:highlight>
              <a:latin typeface="Calibri"/>
              <a:ea typeface="Calibri"/>
              <a:cs typeface="Calibri"/>
              <a:sym typeface="Calibri"/>
            </a:endParaRPr>
          </a:p>
        </p:txBody>
      </p:sp>
      <p:sp>
        <p:nvSpPr>
          <p:cNvPr id="418" name="Google Shape;418;p25"/>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26"/>
          <p:cNvPicPr preferRelativeResize="0"/>
          <p:nvPr/>
        </p:nvPicPr>
        <p:blipFill rotWithShape="1">
          <a:blip r:embed="rId3">
            <a:alphaModFix/>
          </a:blip>
          <a:srcRect b="0" l="0" r="0" t="6006"/>
          <a:stretch/>
        </p:blipFill>
        <p:spPr>
          <a:xfrm>
            <a:off x="0" y="579875"/>
            <a:ext cx="9650726" cy="6302251"/>
          </a:xfrm>
          <a:prstGeom prst="rect">
            <a:avLst/>
          </a:prstGeom>
          <a:noFill/>
          <a:ln>
            <a:noFill/>
          </a:ln>
        </p:spPr>
      </p:pic>
      <p:sp>
        <p:nvSpPr>
          <p:cNvPr id="425" name="Google Shape;425;p26"/>
          <p:cNvSpPr txBox="1"/>
          <p:nvPr/>
        </p:nvSpPr>
        <p:spPr>
          <a:xfrm>
            <a:off x="344500" y="5033175"/>
            <a:ext cx="4536000" cy="706800"/>
          </a:xfrm>
          <a:prstGeom prst="rect">
            <a:avLst/>
          </a:prstGeom>
          <a:solidFill>
            <a:schemeClr val="lt1"/>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700">
                <a:solidFill>
                  <a:srgbClr val="0000FF"/>
                </a:solidFill>
                <a:latin typeface="Calibri"/>
                <a:ea typeface="Calibri"/>
                <a:cs typeface="Calibri"/>
                <a:sym typeface="Calibri"/>
              </a:rPr>
              <a:t>CDH변수를 사용하여</a:t>
            </a:r>
            <a:endParaRPr sz="1700">
              <a:solidFill>
                <a:srgbClr val="0000FF"/>
              </a:solidFill>
              <a:latin typeface="Calibri"/>
              <a:ea typeface="Calibri"/>
              <a:cs typeface="Calibri"/>
              <a:sym typeface="Calibri"/>
            </a:endParaRPr>
          </a:p>
          <a:p>
            <a:pPr indent="0" lvl="0" marL="0" rtl="0" algn="l">
              <a:lnSpc>
                <a:spcPct val="115000"/>
              </a:lnSpc>
              <a:spcBef>
                <a:spcPts val="0"/>
              </a:spcBef>
              <a:spcAft>
                <a:spcPts val="0"/>
              </a:spcAft>
              <a:buNone/>
            </a:pPr>
            <a:r>
              <a:rPr lang="ko-KR" sz="1700">
                <a:solidFill>
                  <a:srgbClr val="0000FF"/>
                </a:solidFill>
                <a:latin typeface="Calibri"/>
                <a:ea typeface="Calibri"/>
                <a:cs typeface="Calibri"/>
                <a:sym typeface="Calibri"/>
              </a:rPr>
              <a:t>건물 에너지 소비 연구가 진행된 것을 확인</a:t>
            </a:r>
            <a:endParaRPr sz="1700">
              <a:solidFill>
                <a:srgbClr val="0000FF"/>
              </a:solidFill>
              <a:latin typeface="Calibri"/>
              <a:ea typeface="Calibri"/>
              <a:cs typeface="Calibri"/>
              <a:sym typeface="Calibri"/>
            </a:endParaRPr>
          </a:p>
        </p:txBody>
      </p:sp>
      <p:sp>
        <p:nvSpPr>
          <p:cNvPr id="426" name="Google Shape;426;p26"/>
          <p:cNvSpPr txBox="1"/>
          <p:nvPr/>
        </p:nvSpPr>
        <p:spPr>
          <a:xfrm>
            <a:off x="5039825" y="1433075"/>
            <a:ext cx="3072000" cy="414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00FF"/>
              </a:solidFill>
              <a:latin typeface="Calibri"/>
              <a:ea typeface="Calibri"/>
              <a:cs typeface="Calibri"/>
              <a:sym typeface="Calibri"/>
            </a:endParaRPr>
          </a:p>
        </p:txBody>
      </p:sp>
      <p:sp>
        <p:nvSpPr>
          <p:cNvPr id="427" name="Google Shape;427;p26"/>
          <p:cNvSpPr txBox="1"/>
          <p:nvPr/>
        </p:nvSpPr>
        <p:spPr>
          <a:xfrm>
            <a:off x="5340425" y="1424975"/>
            <a:ext cx="2764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KR" sz="1500">
                <a:solidFill>
                  <a:srgbClr val="0000FF"/>
                </a:solidFill>
                <a:latin typeface="Calibri"/>
                <a:ea typeface="Calibri"/>
                <a:cs typeface="Calibri"/>
                <a:sym typeface="Calibri"/>
              </a:rPr>
              <a:t>“</a:t>
            </a:r>
            <a:r>
              <a:rPr lang="ko-KR" sz="1500">
                <a:solidFill>
                  <a:srgbClr val="0000FF"/>
                </a:solidFill>
                <a:latin typeface="Calibri"/>
                <a:ea typeface="Calibri"/>
                <a:cs typeface="Calibri"/>
                <a:sym typeface="Calibri"/>
              </a:rPr>
              <a:t>냉방 필요성을 나타내는 지표”</a:t>
            </a:r>
            <a:endParaRPr sz="1300"/>
          </a:p>
        </p:txBody>
      </p:sp>
      <p:sp>
        <p:nvSpPr>
          <p:cNvPr id="428" name="Google Shape;428;p26"/>
          <p:cNvSpPr txBox="1"/>
          <p:nvPr/>
        </p:nvSpPr>
        <p:spPr>
          <a:xfrm>
            <a:off x="8165225" y="5978775"/>
            <a:ext cx="915600" cy="288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29" name="Google Shape;429;p26"/>
          <p:cNvSpPr txBox="1"/>
          <p:nvPr/>
        </p:nvSpPr>
        <p:spPr>
          <a:xfrm>
            <a:off x="8105225" y="5928675"/>
            <a:ext cx="1015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KR" sz="1300">
                <a:solidFill>
                  <a:srgbClr val="0000FF"/>
                </a:solidFill>
                <a:latin typeface="Calibri"/>
                <a:ea typeface="Calibri"/>
                <a:cs typeface="Calibri"/>
                <a:sym typeface="Calibri"/>
              </a:rPr>
              <a:t>파란색영역</a:t>
            </a:r>
            <a:endParaRPr sz="1100"/>
          </a:p>
        </p:txBody>
      </p:sp>
      <p:sp>
        <p:nvSpPr>
          <p:cNvPr id="430" name="Google Shape;430;p26"/>
          <p:cNvSpPr txBox="1"/>
          <p:nvPr/>
        </p:nvSpPr>
        <p:spPr>
          <a:xfrm>
            <a:off x="5000000" y="4077650"/>
            <a:ext cx="1015500" cy="41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31" name="Google Shape;431;p26"/>
          <p:cNvSpPr txBox="1"/>
          <p:nvPr/>
        </p:nvSpPr>
        <p:spPr>
          <a:xfrm>
            <a:off x="4860800" y="4141100"/>
            <a:ext cx="12939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300">
                <a:solidFill>
                  <a:srgbClr val="0000FF"/>
                </a:solidFill>
                <a:latin typeface="Calibri"/>
                <a:ea typeface="Calibri"/>
                <a:cs typeface="Calibri"/>
                <a:sym typeface="Calibri"/>
              </a:rPr>
              <a:t>목표온도(26°C)</a:t>
            </a:r>
            <a:endParaRPr sz="1300">
              <a:solidFill>
                <a:srgbClr val="0000FF"/>
              </a:solidFill>
              <a:latin typeface="Calibri"/>
              <a:ea typeface="Calibri"/>
              <a:cs typeface="Calibri"/>
              <a:sym typeface="Calibri"/>
            </a:endParaRPr>
          </a:p>
        </p:txBody>
      </p:sp>
      <p:sp>
        <p:nvSpPr>
          <p:cNvPr id="432" name="Google Shape;432;p26"/>
          <p:cNvSpPr txBox="1"/>
          <p:nvPr/>
        </p:nvSpPr>
        <p:spPr>
          <a:xfrm>
            <a:off x="7033625" y="2544800"/>
            <a:ext cx="806400" cy="169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100">
                <a:solidFill>
                  <a:srgbClr val="0000FF"/>
                </a:solidFill>
                <a:latin typeface="Calibri"/>
                <a:ea typeface="Calibri"/>
                <a:cs typeface="Calibri"/>
                <a:sym typeface="Calibri"/>
              </a:rPr>
              <a:t>주변온도</a:t>
            </a:r>
            <a:endParaRPr sz="1100">
              <a:solidFill>
                <a:srgbClr val="0000FF"/>
              </a:solidFill>
              <a:latin typeface="Calibri"/>
              <a:ea typeface="Calibri"/>
              <a:cs typeface="Calibri"/>
              <a:sym typeface="Calibri"/>
            </a:endParaRPr>
          </a:p>
        </p:txBody>
      </p:sp>
      <p:sp>
        <p:nvSpPr>
          <p:cNvPr id="433" name="Google Shape;433;p26"/>
          <p:cNvSpPr txBox="1"/>
          <p:nvPr/>
        </p:nvSpPr>
        <p:spPr>
          <a:xfrm>
            <a:off x="7840025" y="2544800"/>
            <a:ext cx="806400" cy="169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100">
                <a:solidFill>
                  <a:srgbClr val="0000FF"/>
                </a:solidFill>
                <a:latin typeface="Calibri"/>
                <a:ea typeface="Calibri"/>
                <a:cs typeface="Calibri"/>
                <a:sym typeface="Calibri"/>
              </a:rPr>
              <a:t>목표</a:t>
            </a:r>
            <a:r>
              <a:rPr lang="ko-KR" sz="1100">
                <a:solidFill>
                  <a:srgbClr val="0000FF"/>
                </a:solidFill>
                <a:latin typeface="Calibri"/>
                <a:ea typeface="Calibri"/>
                <a:cs typeface="Calibri"/>
                <a:sym typeface="Calibri"/>
              </a:rPr>
              <a:t>온도</a:t>
            </a:r>
            <a:endParaRPr sz="1100">
              <a:solidFill>
                <a:srgbClr val="0000FF"/>
              </a:solidFill>
              <a:latin typeface="Calibri"/>
              <a:ea typeface="Calibri"/>
              <a:cs typeface="Calibri"/>
              <a:sym typeface="Calibri"/>
            </a:endParaRPr>
          </a:p>
        </p:txBody>
      </p:sp>
      <p:sp>
        <p:nvSpPr>
          <p:cNvPr id="434" name="Google Shape;434;p26"/>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27"/>
          <p:cNvPicPr preferRelativeResize="0"/>
          <p:nvPr/>
        </p:nvPicPr>
        <p:blipFill rotWithShape="1">
          <a:blip r:embed="rId3">
            <a:alphaModFix/>
          </a:blip>
          <a:srcRect b="0" l="0" r="0" t="12747"/>
          <a:stretch/>
        </p:blipFill>
        <p:spPr>
          <a:xfrm>
            <a:off x="182475" y="2288724"/>
            <a:ext cx="4525984" cy="2595138"/>
          </a:xfrm>
          <a:prstGeom prst="rect">
            <a:avLst/>
          </a:prstGeom>
          <a:noFill/>
          <a:ln>
            <a:noFill/>
          </a:ln>
        </p:spPr>
      </p:pic>
      <p:pic>
        <p:nvPicPr>
          <p:cNvPr id="440" name="Google Shape;440;p27"/>
          <p:cNvPicPr preferRelativeResize="0"/>
          <p:nvPr/>
        </p:nvPicPr>
        <p:blipFill rotWithShape="1">
          <a:blip r:embed="rId4">
            <a:alphaModFix/>
          </a:blip>
          <a:srcRect b="0" l="0" r="0" t="12747"/>
          <a:stretch/>
        </p:blipFill>
        <p:spPr>
          <a:xfrm>
            <a:off x="5123740" y="2288737"/>
            <a:ext cx="4525984" cy="2595138"/>
          </a:xfrm>
          <a:prstGeom prst="rect">
            <a:avLst/>
          </a:prstGeom>
          <a:noFill/>
          <a:ln>
            <a:noFill/>
          </a:ln>
        </p:spPr>
      </p:pic>
      <p:cxnSp>
        <p:nvCxnSpPr>
          <p:cNvPr id="441" name="Google Shape;441;p27"/>
          <p:cNvCxnSpPr/>
          <p:nvPr/>
        </p:nvCxnSpPr>
        <p:spPr>
          <a:xfrm flipH="1" rot="10800000">
            <a:off x="4573357" y="3428898"/>
            <a:ext cx="459000" cy="2100"/>
          </a:xfrm>
          <a:prstGeom prst="straightConnector1">
            <a:avLst/>
          </a:prstGeom>
          <a:noFill/>
          <a:ln cap="flat" cmpd="sng" w="38100">
            <a:solidFill>
              <a:schemeClr val="dk2"/>
            </a:solidFill>
            <a:prstDash val="solid"/>
            <a:round/>
            <a:headEnd len="med" w="med" type="none"/>
            <a:tailEnd len="med" w="med" type="triangle"/>
          </a:ln>
        </p:spPr>
      </p:cxnSp>
      <p:sp>
        <p:nvSpPr>
          <p:cNvPr id="442" name="Google Shape;442;p27"/>
          <p:cNvSpPr txBox="1"/>
          <p:nvPr/>
        </p:nvSpPr>
        <p:spPr>
          <a:xfrm>
            <a:off x="410535" y="813098"/>
            <a:ext cx="911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solidFill>
                  <a:schemeClr val="dk1"/>
                </a:solidFill>
                <a:latin typeface="Malgun Gothic"/>
                <a:ea typeface="Malgun Gothic"/>
                <a:cs typeface="Malgun Gothic"/>
                <a:sym typeface="Malgun Gothic"/>
              </a:rPr>
              <a:t> 냉방도시 변수를 통한 예측 모델의 성능 향상</a:t>
            </a:r>
            <a:endParaRPr/>
          </a:p>
        </p:txBody>
      </p:sp>
      <p:cxnSp>
        <p:nvCxnSpPr>
          <p:cNvPr id="443" name="Google Shape;443;p27"/>
          <p:cNvCxnSpPr/>
          <p:nvPr/>
        </p:nvCxnSpPr>
        <p:spPr>
          <a:xfrm>
            <a:off x="410534" y="1139022"/>
            <a:ext cx="9111900" cy="0"/>
          </a:xfrm>
          <a:prstGeom prst="straightConnector1">
            <a:avLst/>
          </a:prstGeom>
          <a:noFill/>
          <a:ln cap="flat" cmpd="sng" w="12700">
            <a:solidFill>
              <a:srgbClr val="000000"/>
            </a:solidFill>
            <a:prstDash val="solid"/>
            <a:round/>
            <a:headEnd len="sm" w="sm" type="none"/>
            <a:tailEnd len="sm" w="sm" type="none"/>
          </a:ln>
        </p:spPr>
      </p:cxnSp>
      <p:sp>
        <p:nvSpPr>
          <p:cNvPr id="444" name="Google Shape;444;p27"/>
          <p:cNvSpPr/>
          <p:nvPr/>
        </p:nvSpPr>
        <p:spPr>
          <a:xfrm>
            <a:off x="410529" y="1248641"/>
            <a:ext cx="4210500" cy="308700"/>
          </a:xfrm>
          <a:prstGeom prst="rect">
            <a:avLst/>
          </a:prstGeom>
          <a:noFill/>
          <a:ln>
            <a:noFill/>
          </a:ln>
        </p:spPr>
        <p:txBody>
          <a:bodyPr anchorCtr="0" anchor="t" bIns="45700" lIns="91425" spcFirstLastPara="1" rIns="91425" wrap="square" tIns="45700">
            <a:noAutofit/>
          </a:bodyPr>
          <a:lstStyle/>
          <a:p>
            <a:pPr indent="-174625" lvl="1" marL="180975" marR="0" rtl="0" algn="l">
              <a:lnSpc>
                <a:spcPct val="120000"/>
              </a:lnSpc>
              <a:spcBef>
                <a:spcPts val="0"/>
              </a:spcBef>
              <a:spcAft>
                <a:spcPts val="0"/>
              </a:spcAft>
              <a:buClr>
                <a:schemeClr val="dk1"/>
              </a:buClr>
              <a:buSzPts val="1200"/>
              <a:buFont typeface="Noto Sans Symbols"/>
              <a:buChar char="▪"/>
            </a:pPr>
            <a:r>
              <a:rPr b="1" lang="ko-KR" sz="1200">
                <a:latin typeface="Malgun Gothic"/>
                <a:ea typeface="Malgun Gothic"/>
                <a:cs typeface="Malgun Gothic"/>
                <a:sym typeface="Malgun Gothic"/>
              </a:rPr>
              <a:t>XGBOOST 모델</a:t>
            </a:r>
            <a:endParaRPr b="1" i="0" sz="1200" u="none" cap="none" strike="noStrike">
              <a:solidFill>
                <a:srgbClr val="000000"/>
              </a:solidFill>
              <a:latin typeface="Malgun Gothic"/>
              <a:ea typeface="Malgun Gothic"/>
              <a:cs typeface="Malgun Gothic"/>
              <a:sym typeface="Malgun Gothic"/>
            </a:endParaRPr>
          </a:p>
        </p:txBody>
      </p:sp>
      <p:sp>
        <p:nvSpPr>
          <p:cNvPr id="445" name="Google Shape;445;p27"/>
          <p:cNvSpPr txBox="1"/>
          <p:nvPr/>
        </p:nvSpPr>
        <p:spPr>
          <a:xfrm>
            <a:off x="551356" y="1915250"/>
            <a:ext cx="3922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건물 31의 전력소비 예측(CDH 제외)</a:t>
            </a:r>
            <a:endParaRPr/>
          </a:p>
        </p:txBody>
      </p:sp>
      <p:sp>
        <p:nvSpPr>
          <p:cNvPr id="446" name="Google Shape;446;p27"/>
          <p:cNvSpPr txBox="1"/>
          <p:nvPr/>
        </p:nvSpPr>
        <p:spPr>
          <a:xfrm>
            <a:off x="5519507" y="1915250"/>
            <a:ext cx="3922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건물 31의 전력소비 예측(CDH 포함)</a:t>
            </a:r>
            <a:endParaRPr/>
          </a:p>
        </p:txBody>
      </p:sp>
      <p:sp>
        <p:nvSpPr>
          <p:cNvPr id="447" name="Google Shape;447;p27"/>
          <p:cNvSpPr txBox="1"/>
          <p:nvPr/>
        </p:nvSpPr>
        <p:spPr>
          <a:xfrm>
            <a:off x="2265100" y="5331475"/>
            <a:ext cx="54723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a:solidFill>
                  <a:srgbClr val="0000FF"/>
                </a:solidFill>
                <a:highlight>
                  <a:srgbClr val="DDEAF6"/>
                </a:highlight>
                <a:latin typeface="Malgun Gothic"/>
                <a:ea typeface="Malgun Gothic"/>
                <a:cs typeface="Malgun Gothic"/>
                <a:sym typeface="Malgun Gothic"/>
              </a:rPr>
              <a:t>☞ </a:t>
            </a:r>
            <a:r>
              <a:rPr b="1" lang="ko-KR">
                <a:solidFill>
                  <a:srgbClr val="0000FF"/>
                </a:solidFill>
                <a:highlight>
                  <a:srgbClr val="DDEAF6"/>
                </a:highlight>
                <a:latin typeface="Calibri"/>
                <a:ea typeface="Calibri"/>
                <a:cs typeface="Calibri"/>
                <a:sym typeface="Calibri"/>
              </a:rPr>
              <a:t>인사이트: 이상치를 제거하니까 SMAPE 값이 작아졌다.</a:t>
            </a:r>
            <a:endParaRPr sz="1300">
              <a:highlight>
                <a:srgbClr val="DDEAF6"/>
              </a:highlight>
            </a:endParaRPr>
          </a:p>
        </p:txBody>
      </p:sp>
      <p:sp>
        <p:nvSpPr>
          <p:cNvPr id="448" name="Google Shape;448;p27"/>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8"/>
          <p:cNvSpPr txBox="1"/>
          <p:nvPr/>
        </p:nvSpPr>
        <p:spPr>
          <a:xfrm>
            <a:off x="410535" y="813098"/>
            <a:ext cx="911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파생변수</a:t>
            </a:r>
            <a:r>
              <a:rPr b="1" lang="ko-KR">
                <a:latin typeface="Malgun Gothic"/>
                <a:ea typeface="Malgun Gothic"/>
                <a:cs typeface="Malgun Gothic"/>
                <a:sym typeface="Malgun Gothic"/>
              </a:rPr>
              <a:t> 데이터 명세서</a:t>
            </a:r>
            <a:endParaRPr/>
          </a:p>
        </p:txBody>
      </p:sp>
      <p:cxnSp>
        <p:nvCxnSpPr>
          <p:cNvPr id="454" name="Google Shape;454;p28"/>
          <p:cNvCxnSpPr/>
          <p:nvPr/>
        </p:nvCxnSpPr>
        <p:spPr>
          <a:xfrm>
            <a:off x="410534" y="1139022"/>
            <a:ext cx="9111900" cy="0"/>
          </a:xfrm>
          <a:prstGeom prst="straightConnector1">
            <a:avLst/>
          </a:prstGeom>
          <a:noFill/>
          <a:ln cap="flat" cmpd="sng" w="12700">
            <a:solidFill>
              <a:srgbClr val="000000"/>
            </a:solidFill>
            <a:prstDash val="solid"/>
            <a:round/>
            <a:headEnd len="sm" w="sm" type="none"/>
            <a:tailEnd len="sm" w="sm" type="none"/>
          </a:ln>
        </p:spPr>
      </p:cxnSp>
      <p:graphicFrame>
        <p:nvGraphicFramePr>
          <p:cNvPr id="455" name="Google Shape;455;p28"/>
          <p:cNvGraphicFramePr/>
          <p:nvPr/>
        </p:nvGraphicFramePr>
        <p:xfrm>
          <a:off x="571071" y="1440369"/>
          <a:ext cx="3000000" cy="3000000"/>
        </p:xfrm>
        <a:graphic>
          <a:graphicData uri="http://schemas.openxmlformats.org/drawingml/2006/table">
            <a:tbl>
              <a:tblPr>
                <a:noFill/>
                <a:tableStyleId>{439214F9-4894-4FDF-B76B-118295B59BDC}</a:tableStyleId>
              </a:tblPr>
              <a:tblGrid>
                <a:gridCol w="1935375"/>
                <a:gridCol w="1249575"/>
                <a:gridCol w="1634400"/>
                <a:gridCol w="2065125"/>
                <a:gridCol w="1991575"/>
              </a:tblGrid>
              <a:tr h="431125">
                <a:tc>
                  <a:txBody>
                    <a:bodyPr/>
                    <a:lstStyle/>
                    <a:p>
                      <a:pPr indent="0" lvl="0" marL="0" marR="0" rtl="0" algn="ctr">
                        <a:lnSpc>
                          <a:spcPct val="115000"/>
                        </a:lnSpc>
                        <a:spcBef>
                          <a:spcPts val="0"/>
                        </a:spcBef>
                        <a:spcAft>
                          <a:spcPts val="0"/>
                        </a:spcAft>
                        <a:buNone/>
                      </a:pPr>
                      <a:r>
                        <a:rPr b="1" lang="ko-KR" sz="1200">
                          <a:latin typeface="Malgun Gothic"/>
                          <a:ea typeface="Malgun Gothic"/>
                          <a:cs typeface="Malgun Gothic"/>
                          <a:sym typeface="Malgun Gothic"/>
                        </a:rPr>
                        <a:t>컬럼 정의</a:t>
                      </a:r>
                      <a:endParaRPr b="1" sz="12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척도</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train 컬럼수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Test 컬럼수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변수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3366"/>
                      </a:solidFill>
                      <a:prstDash val="solid"/>
                      <a:round/>
                      <a:headEnd len="sm" w="sm" type="none"/>
                      <a:tailEnd len="sm" w="sm" type="none"/>
                    </a:lnB>
                    <a:solidFill>
                      <a:srgbClr val="DEEBF7"/>
                    </a:solidFill>
                  </a:tcPr>
                </a:tc>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월</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명목형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9">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122,400</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9">
                  <a:txBody>
                    <a:bodyPr/>
                    <a:lstStyle/>
                    <a:p>
                      <a:pPr indent="0" lvl="0" marL="0" rtl="0" algn="ctr">
                        <a:lnSpc>
                          <a:spcPct val="114000"/>
                        </a:lnSpc>
                        <a:spcBef>
                          <a:spcPts val="0"/>
                        </a:spcBef>
                        <a:spcAft>
                          <a:spcPts val="0"/>
                        </a:spcAft>
                        <a:buNone/>
                      </a:pPr>
                      <a:r>
                        <a:rPr b="1" lang="ko-KR" sz="1000">
                          <a:solidFill>
                            <a:srgbClr val="003366"/>
                          </a:solidFill>
                          <a:latin typeface="Malgun Gothic"/>
                          <a:ea typeface="Malgun Gothic"/>
                          <a:cs typeface="Malgun Gothic"/>
                          <a:sym typeface="Malgun Gothic"/>
                        </a:rPr>
                        <a:t>파생변수</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rgbClr val="003366"/>
                      </a:solidFill>
                      <a:prstDash val="solid"/>
                      <a:round/>
                      <a:headEnd len="sm" w="sm" type="none"/>
                      <a:tailEnd len="sm" w="sm" type="none"/>
                    </a:lnR>
                    <a:lnT cap="flat" cmpd="sng" w="9525">
                      <a:solidFill>
                        <a:srgbClr val="003366"/>
                      </a:solidFill>
                      <a:prstDash val="solid"/>
                      <a:round/>
                      <a:headEnd len="sm" w="sm" type="none"/>
                      <a:tailEnd len="sm" w="sm" type="none"/>
                    </a:lnT>
                    <a:lnB cap="flat" cmpd="sng" w="9525">
                      <a:solidFill>
                        <a:schemeClr val="dk1"/>
                      </a:solidFill>
                      <a:prstDash val="solid"/>
                      <a:round/>
                      <a:headEnd len="sm" w="sm" type="none"/>
                      <a:tailEnd len="sm" w="sm" type="none"/>
                    </a:lnB>
                  </a:tcPr>
                </a:tc>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일</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시간</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요일</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주말 여부</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이진형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공휴일 여부</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이진형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불쾌지수</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체감온도</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7537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냉방도시간</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sp>
        <p:nvSpPr>
          <p:cNvPr id="456" name="Google Shape;456;p28"/>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2) </a:t>
            </a:r>
            <a:r>
              <a:rPr lang="ko-KR" sz="1700">
                <a:latin typeface="Malgun Gothic"/>
                <a:ea typeface="Malgun Gothic"/>
                <a:cs typeface="Malgun Gothic"/>
                <a:sym typeface="Malgun Gothic"/>
              </a:rPr>
              <a:t>데이터를 연결하고 이해해보았습니다.</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cxnSp>
        <p:nvCxnSpPr>
          <p:cNvPr id="461" name="Google Shape;461;p29"/>
          <p:cNvCxnSpPr/>
          <p:nvPr/>
        </p:nvCxnSpPr>
        <p:spPr>
          <a:xfrm>
            <a:off x="397059" y="1137035"/>
            <a:ext cx="9111900" cy="0"/>
          </a:xfrm>
          <a:prstGeom prst="straightConnector1">
            <a:avLst/>
          </a:prstGeom>
          <a:noFill/>
          <a:ln cap="flat" cmpd="sng" w="12700">
            <a:solidFill>
              <a:srgbClr val="000000"/>
            </a:solidFill>
            <a:prstDash val="solid"/>
            <a:round/>
            <a:headEnd len="sm" w="sm" type="none"/>
            <a:tailEnd len="sm" w="sm" type="none"/>
          </a:ln>
        </p:spPr>
      </p:cxnSp>
      <p:sp>
        <p:nvSpPr>
          <p:cNvPr id="462" name="Google Shape;462;p29"/>
          <p:cNvSpPr txBox="1"/>
          <p:nvPr/>
        </p:nvSpPr>
        <p:spPr>
          <a:xfrm>
            <a:off x="2821809" y="71894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t>4가지의 모델을 사용하여 모델링</a:t>
            </a:r>
            <a:endParaRPr b="1"/>
          </a:p>
        </p:txBody>
      </p:sp>
      <p:pic>
        <p:nvPicPr>
          <p:cNvPr id="463" name="Google Shape;463;p29"/>
          <p:cNvPicPr preferRelativeResize="0"/>
          <p:nvPr/>
        </p:nvPicPr>
        <p:blipFill rotWithShape="1">
          <a:blip r:embed="rId3">
            <a:alphaModFix/>
          </a:blip>
          <a:srcRect b="0" l="38340" r="0" t="0"/>
          <a:stretch/>
        </p:blipFill>
        <p:spPr>
          <a:xfrm>
            <a:off x="3839200" y="2137575"/>
            <a:ext cx="2424776" cy="3076924"/>
          </a:xfrm>
          <a:prstGeom prst="rect">
            <a:avLst/>
          </a:prstGeom>
          <a:noFill/>
          <a:ln>
            <a:noFill/>
          </a:ln>
        </p:spPr>
      </p:pic>
      <p:grpSp>
        <p:nvGrpSpPr>
          <p:cNvPr id="464" name="Google Shape;464;p29"/>
          <p:cNvGrpSpPr/>
          <p:nvPr/>
        </p:nvGrpSpPr>
        <p:grpSpPr>
          <a:xfrm>
            <a:off x="924899" y="1985175"/>
            <a:ext cx="7751412" cy="3076925"/>
            <a:chOff x="1176179" y="1715500"/>
            <a:chExt cx="7078269" cy="2859330"/>
          </a:xfrm>
        </p:grpSpPr>
        <p:grpSp>
          <p:nvGrpSpPr>
            <p:cNvPr id="465" name="Google Shape;465;p29"/>
            <p:cNvGrpSpPr/>
            <p:nvPr/>
          </p:nvGrpSpPr>
          <p:grpSpPr>
            <a:xfrm>
              <a:off x="1176179" y="1715500"/>
              <a:ext cx="7078269" cy="2859330"/>
              <a:chOff x="525279" y="1715500"/>
              <a:chExt cx="7078269" cy="2859330"/>
            </a:xfrm>
          </p:grpSpPr>
          <p:pic>
            <p:nvPicPr>
              <p:cNvPr id="466" name="Google Shape;466;p29"/>
              <p:cNvPicPr preferRelativeResize="0"/>
              <p:nvPr/>
            </p:nvPicPr>
            <p:blipFill rotWithShape="1">
              <a:blip r:embed="rId3">
                <a:alphaModFix/>
              </a:blip>
              <a:srcRect b="0" l="0" r="70654" t="0"/>
              <a:stretch/>
            </p:blipFill>
            <p:spPr>
              <a:xfrm>
                <a:off x="525279" y="1715500"/>
                <a:ext cx="2036891" cy="2859330"/>
              </a:xfrm>
              <a:prstGeom prst="rect">
                <a:avLst/>
              </a:prstGeom>
              <a:noFill/>
              <a:ln>
                <a:noFill/>
              </a:ln>
            </p:spPr>
          </p:pic>
          <p:sp>
            <p:nvSpPr>
              <p:cNvPr id="467" name="Google Shape;467;p29"/>
              <p:cNvSpPr txBox="1"/>
              <p:nvPr/>
            </p:nvSpPr>
            <p:spPr>
              <a:xfrm>
                <a:off x="862110" y="3465523"/>
                <a:ext cx="1179900" cy="3291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700">
                    <a:solidFill>
                      <a:schemeClr val="dk1"/>
                    </a:solidFill>
                  </a:rPr>
                  <a:t>모델링</a:t>
                </a:r>
                <a:endParaRPr b="1" sz="1700">
                  <a:solidFill>
                    <a:schemeClr val="dk1"/>
                  </a:solidFill>
                </a:endParaRPr>
              </a:p>
            </p:txBody>
          </p:sp>
          <p:sp>
            <p:nvSpPr>
              <p:cNvPr id="468" name="Google Shape;468;p29"/>
              <p:cNvSpPr txBox="1"/>
              <p:nvPr/>
            </p:nvSpPr>
            <p:spPr>
              <a:xfrm>
                <a:off x="3595230" y="3967711"/>
                <a:ext cx="3330000" cy="42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800">
                    <a:solidFill>
                      <a:schemeClr val="dk1"/>
                    </a:solidFill>
                    <a:latin typeface="Calibri"/>
                    <a:ea typeface="Calibri"/>
                    <a:cs typeface="Calibri"/>
                    <a:sym typeface="Calibri"/>
                  </a:rPr>
                  <a:t>회귀모델 예측 </a:t>
                </a:r>
                <a:endParaRPr b="1" sz="1800">
                  <a:solidFill>
                    <a:schemeClr val="dk1"/>
                  </a:solidFill>
                  <a:latin typeface="Calibri"/>
                  <a:ea typeface="Calibri"/>
                  <a:cs typeface="Calibri"/>
                  <a:sym typeface="Calibri"/>
                </a:endParaRPr>
              </a:p>
            </p:txBody>
          </p:sp>
          <p:sp>
            <p:nvSpPr>
              <p:cNvPr id="469" name="Google Shape;469;p29"/>
              <p:cNvSpPr txBox="1"/>
              <p:nvPr/>
            </p:nvSpPr>
            <p:spPr>
              <a:xfrm>
                <a:off x="3595233" y="2923472"/>
                <a:ext cx="3214200" cy="44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rgbClr val="0D0D0D"/>
                    </a:solidFill>
                    <a:latin typeface="Calibri"/>
                    <a:ea typeface="Calibri"/>
                    <a:cs typeface="Calibri"/>
                    <a:sym typeface="Calibri"/>
                  </a:rPr>
                  <a:t>다변량 예측 </a:t>
                </a:r>
                <a:endParaRPr b="1" sz="1900">
                  <a:solidFill>
                    <a:srgbClr val="0D0D0D"/>
                  </a:solidFill>
                  <a:latin typeface="Calibri"/>
                  <a:ea typeface="Calibri"/>
                  <a:cs typeface="Calibri"/>
                  <a:sym typeface="Calibri"/>
                </a:endParaRPr>
              </a:p>
            </p:txBody>
          </p:sp>
          <p:sp>
            <p:nvSpPr>
              <p:cNvPr id="470" name="Google Shape;470;p29"/>
              <p:cNvSpPr txBox="1"/>
              <p:nvPr/>
            </p:nvSpPr>
            <p:spPr>
              <a:xfrm>
                <a:off x="3595248" y="1814714"/>
                <a:ext cx="4008300" cy="44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dk1"/>
                    </a:solidFill>
                    <a:latin typeface="Calibri"/>
                    <a:ea typeface="Calibri"/>
                    <a:cs typeface="Calibri"/>
                    <a:sym typeface="Calibri"/>
                  </a:rPr>
                  <a:t>단변량 예측 </a:t>
                </a:r>
                <a:endParaRPr b="1" sz="1900">
                  <a:solidFill>
                    <a:schemeClr val="dk1"/>
                  </a:solidFill>
                  <a:latin typeface="Calibri"/>
                  <a:ea typeface="Calibri"/>
                  <a:cs typeface="Calibri"/>
                  <a:sym typeface="Calibri"/>
                </a:endParaRPr>
              </a:p>
            </p:txBody>
          </p:sp>
        </p:grpSp>
        <p:pic>
          <p:nvPicPr>
            <p:cNvPr id="471" name="Google Shape;471;p29"/>
            <p:cNvPicPr preferRelativeResize="0"/>
            <p:nvPr/>
          </p:nvPicPr>
          <p:blipFill>
            <a:blip r:embed="rId4">
              <a:alphaModFix/>
            </a:blip>
            <a:stretch>
              <a:fillRect/>
            </a:stretch>
          </p:blipFill>
          <p:spPr>
            <a:xfrm>
              <a:off x="1721475" y="2474525"/>
              <a:ext cx="798975" cy="852250"/>
            </a:xfrm>
            <a:prstGeom prst="rect">
              <a:avLst/>
            </a:prstGeom>
            <a:noFill/>
            <a:ln>
              <a:noFill/>
            </a:ln>
          </p:spPr>
        </p:pic>
      </p:grpSp>
      <p:sp>
        <p:nvSpPr>
          <p:cNvPr id="472" name="Google Shape;472;p29"/>
          <p:cNvSpPr txBox="1"/>
          <p:nvPr/>
        </p:nvSpPr>
        <p:spPr>
          <a:xfrm>
            <a:off x="7691000" y="2050100"/>
            <a:ext cx="1207800" cy="477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900">
                <a:solidFill>
                  <a:schemeClr val="dk1"/>
                </a:solidFill>
                <a:latin typeface="Malgun Gothic"/>
                <a:ea typeface="Malgun Gothic"/>
                <a:cs typeface="Malgun Gothic"/>
                <a:sym typeface="Malgun Gothic"/>
              </a:rPr>
              <a:t>ARIMA</a:t>
            </a:r>
            <a:endParaRPr sz="1900"/>
          </a:p>
        </p:txBody>
      </p:sp>
      <p:sp>
        <p:nvSpPr>
          <p:cNvPr id="473" name="Google Shape;473;p29"/>
          <p:cNvSpPr txBox="1"/>
          <p:nvPr/>
        </p:nvSpPr>
        <p:spPr>
          <a:xfrm>
            <a:off x="7691000" y="2531300"/>
            <a:ext cx="1207800" cy="477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900">
                <a:solidFill>
                  <a:schemeClr val="dk1"/>
                </a:solidFill>
                <a:latin typeface="Malgun Gothic"/>
                <a:ea typeface="Malgun Gothic"/>
                <a:cs typeface="Malgun Gothic"/>
                <a:sym typeface="Malgun Gothic"/>
              </a:rPr>
              <a:t>S</a:t>
            </a:r>
            <a:r>
              <a:rPr b="1" lang="ko-KR" sz="1900">
                <a:solidFill>
                  <a:schemeClr val="dk1"/>
                </a:solidFill>
                <a:latin typeface="Malgun Gothic"/>
                <a:ea typeface="Malgun Gothic"/>
                <a:cs typeface="Malgun Gothic"/>
                <a:sym typeface="Malgun Gothic"/>
              </a:rPr>
              <a:t>ARIMA</a:t>
            </a:r>
            <a:endParaRPr sz="1900"/>
          </a:p>
        </p:txBody>
      </p:sp>
      <p:sp>
        <p:nvSpPr>
          <p:cNvPr id="474" name="Google Shape;474;p29"/>
          <p:cNvSpPr txBox="1"/>
          <p:nvPr/>
        </p:nvSpPr>
        <p:spPr>
          <a:xfrm>
            <a:off x="7691000" y="3389325"/>
            <a:ext cx="1207800" cy="477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900">
                <a:solidFill>
                  <a:schemeClr val="dk1"/>
                </a:solidFill>
                <a:latin typeface="Malgun Gothic"/>
                <a:ea typeface="Malgun Gothic"/>
                <a:cs typeface="Malgun Gothic"/>
                <a:sym typeface="Malgun Gothic"/>
              </a:rPr>
              <a:t>Prophet</a:t>
            </a:r>
            <a:endParaRPr sz="1900"/>
          </a:p>
        </p:txBody>
      </p:sp>
      <p:sp>
        <p:nvSpPr>
          <p:cNvPr id="475" name="Google Shape;475;p29"/>
          <p:cNvSpPr txBox="1"/>
          <p:nvPr/>
        </p:nvSpPr>
        <p:spPr>
          <a:xfrm>
            <a:off x="7691000" y="4585100"/>
            <a:ext cx="1207800" cy="477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900">
                <a:solidFill>
                  <a:schemeClr val="dk1"/>
                </a:solidFill>
                <a:latin typeface="Malgun Gothic"/>
                <a:ea typeface="Malgun Gothic"/>
                <a:cs typeface="Malgun Gothic"/>
                <a:sym typeface="Malgun Gothic"/>
              </a:rPr>
              <a:t>XGBoost</a:t>
            </a:r>
            <a:endParaRPr sz="1900"/>
          </a:p>
        </p:txBody>
      </p:sp>
      <p:pic>
        <p:nvPicPr>
          <p:cNvPr id="476" name="Google Shape;476;p29"/>
          <p:cNvPicPr preferRelativeResize="0"/>
          <p:nvPr/>
        </p:nvPicPr>
        <p:blipFill rotWithShape="1">
          <a:blip r:embed="rId3">
            <a:alphaModFix/>
          </a:blip>
          <a:srcRect b="0" l="29043" r="60702" t="0"/>
          <a:stretch/>
        </p:blipFill>
        <p:spPr>
          <a:xfrm>
            <a:off x="3132495" y="2137575"/>
            <a:ext cx="779473" cy="3076924"/>
          </a:xfrm>
          <a:prstGeom prst="rect">
            <a:avLst/>
          </a:prstGeom>
          <a:noFill/>
          <a:ln>
            <a:noFill/>
          </a:ln>
        </p:spPr>
      </p:pic>
      <p:pic>
        <p:nvPicPr>
          <p:cNvPr id="477" name="Google Shape;477;p29"/>
          <p:cNvPicPr preferRelativeResize="0"/>
          <p:nvPr/>
        </p:nvPicPr>
        <p:blipFill rotWithShape="1">
          <a:blip r:embed="rId3">
            <a:alphaModFix/>
          </a:blip>
          <a:srcRect b="0" l="29043" r="60702" t="0"/>
          <a:stretch/>
        </p:blipFill>
        <p:spPr>
          <a:xfrm>
            <a:off x="6728820" y="2137575"/>
            <a:ext cx="779473" cy="3076924"/>
          </a:xfrm>
          <a:prstGeom prst="rect">
            <a:avLst/>
          </a:prstGeom>
          <a:noFill/>
          <a:ln>
            <a:noFill/>
          </a:ln>
        </p:spPr>
      </p:pic>
      <p:sp>
        <p:nvSpPr>
          <p:cNvPr id="478" name="Google Shape;478;p29"/>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3) </a:t>
            </a:r>
            <a:r>
              <a:rPr lang="ko-KR" sz="1700">
                <a:latin typeface="Malgun Gothic"/>
                <a:ea typeface="Malgun Gothic"/>
                <a:cs typeface="Malgun Gothic"/>
                <a:sym typeface="Malgun Gothic"/>
              </a:rPr>
              <a:t>모델링을 통해 예측력을 높였습니다.</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0"/>
          <p:cNvPicPr preferRelativeResize="0"/>
          <p:nvPr/>
        </p:nvPicPr>
        <p:blipFill>
          <a:blip r:embed="rId3">
            <a:alphaModFix/>
          </a:blip>
          <a:stretch>
            <a:fillRect/>
          </a:stretch>
        </p:blipFill>
        <p:spPr>
          <a:xfrm>
            <a:off x="5128775" y="1557350"/>
            <a:ext cx="3978024" cy="2460817"/>
          </a:xfrm>
          <a:prstGeom prst="rect">
            <a:avLst/>
          </a:prstGeom>
          <a:noFill/>
          <a:ln>
            <a:noFill/>
          </a:ln>
        </p:spPr>
      </p:pic>
      <p:pic>
        <p:nvPicPr>
          <p:cNvPr id="484" name="Google Shape;484;p30"/>
          <p:cNvPicPr preferRelativeResize="0"/>
          <p:nvPr/>
        </p:nvPicPr>
        <p:blipFill>
          <a:blip r:embed="rId4">
            <a:alphaModFix/>
          </a:blip>
          <a:stretch>
            <a:fillRect/>
          </a:stretch>
        </p:blipFill>
        <p:spPr>
          <a:xfrm>
            <a:off x="463450" y="1564524"/>
            <a:ext cx="4262399" cy="2312492"/>
          </a:xfrm>
          <a:prstGeom prst="rect">
            <a:avLst/>
          </a:prstGeom>
          <a:noFill/>
          <a:ln>
            <a:noFill/>
          </a:ln>
        </p:spPr>
      </p:pic>
      <p:pic>
        <p:nvPicPr>
          <p:cNvPr id="485" name="Google Shape;485;p30"/>
          <p:cNvPicPr preferRelativeResize="0"/>
          <p:nvPr/>
        </p:nvPicPr>
        <p:blipFill>
          <a:blip r:embed="rId5">
            <a:alphaModFix/>
          </a:blip>
          <a:stretch>
            <a:fillRect/>
          </a:stretch>
        </p:blipFill>
        <p:spPr>
          <a:xfrm>
            <a:off x="508225" y="4296700"/>
            <a:ext cx="4110801" cy="2230250"/>
          </a:xfrm>
          <a:prstGeom prst="rect">
            <a:avLst/>
          </a:prstGeom>
          <a:noFill/>
          <a:ln>
            <a:noFill/>
          </a:ln>
        </p:spPr>
      </p:pic>
      <p:pic>
        <p:nvPicPr>
          <p:cNvPr id="486" name="Google Shape;486;p30"/>
          <p:cNvPicPr preferRelativeResize="0"/>
          <p:nvPr/>
        </p:nvPicPr>
        <p:blipFill>
          <a:blip r:embed="rId6">
            <a:alphaModFix/>
          </a:blip>
          <a:stretch>
            <a:fillRect/>
          </a:stretch>
        </p:blipFill>
        <p:spPr>
          <a:xfrm>
            <a:off x="5078875" y="4223550"/>
            <a:ext cx="4110801" cy="2230228"/>
          </a:xfrm>
          <a:prstGeom prst="rect">
            <a:avLst/>
          </a:prstGeom>
          <a:noFill/>
          <a:ln>
            <a:noFill/>
          </a:ln>
        </p:spPr>
      </p:pic>
      <p:sp>
        <p:nvSpPr>
          <p:cNvPr id="487" name="Google Shape;487;p30"/>
          <p:cNvSpPr txBox="1"/>
          <p:nvPr/>
        </p:nvSpPr>
        <p:spPr>
          <a:xfrm>
            <a:off x="2821809" y="71894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t>4</a:t>
            </a:r>
            <a:r>
              <a:rPr b="1" lang="ko-KR"/>
              <a:t>가지의 모델을 사용하여 모델링</a:t>
            </a:r>
            <a:endParaRPr b="1"/>
          </a:p>
        </p:txBody>
      </p:sp>
      <p:cxnSp>
        <p:nvCxnSpPr>
          <p:cNvPr id="488" name="Google Shape;488;p30"/>
          <p:cNvCxnSpPr/>
          <p:nvPr/>
        </p:nvCxnSpPr>
        <p:spPr>
          <a:xfrm>
            <a:off x="397059" y="1137035"/>
            <a:ext cx="9111900" cy="0"/>
          </a:xfrm>
          <a:prstGeom prst="straightConnector1">
            <a:avLst/>
          </a:prstGeom>
          <a:noFill/>
          <a:ln cap="flat" cmpd="sng" w="12700">
            <a:solidFill>
              <a:srgbClr val="000000"/>
            </a:solidFill>
            <a:prstDash val="solid"/>
            <a:round/>
            <a:headEnd len="sm" w="sm" type="none"/>
            <a:tailEnd len="sm" w="sm" type="none"/>
          </a:ln>
        </p:spPr>
      </p:cxnSp>
      <p:sp>
        <p:nvSpPr>
          <p:cNvPr id="489" name="Google Shape;489;p30"/>
          <p:cNvSpPr txBox="1"/>
          <p:nvPr/>
        </p:nvSpPr>
        <p:spPr>
          <a:xfrm>
            <a:off x="410525" y="1157150"/>
            <a:ext cx="3042600" cy="2925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1) ARIMA -&gt; </a:t>
            </a:r>
            <a:r>
              <a:rPr b="1" lang="ko-KR" sz="1300">
                <a:solidFill>
                  <a:srgbClr val="FF0000"/>
                </a:solidFill>
                <a:latin typeface="Malgun Gothic"/>
                <a:ea typeface="Malgun Gothic"/>
                <a:cs typeface="Malgun Gothic"/>
                <a:sym typeface="Malgun Gothic"/>
              </a:rPr>
              <a:t>단변량 시계열 예측</a:t>
            </a:r>
            <a:endParaRPr b="1" sz="1300">
              <a:solidFill>
                <a:srgbClr val="FF0000"/>
              </a:solidFill>
              <a:latin typeface="Malgun Gothic"/>
              <a:ea typeface="Malgun Gothic"/>
              <a:cs typeface="Malgun Gothic"/>
              <a:sym typeface="Malgun Gothic"/>
            </a:endParaRPr>
          </a:p>
        </p:txBody>
      </p:sp>
      <p:sp>
        <p:nvSpPr>
          <p:cNvPr id="490" name="Google Shape;490;p30"/>
          <p:cNvSpPr txBox="1"/>
          <p:nvPr/>
        </p:nvSpPr>
        <p:spPr>
          <a:xfrm>
            <a:off x="463453" y="3877025"/>
            <a:ext cx="32289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2) SARIMA -&gt; </a:t>
            </a:r>
            <a:r>
              <a:rPr b="1" lang="ko-KR" sz="1300">
                <a:solidFill>
                  <a:srgbClr val="FF0000"/>
                </a:solidFill>
                <a:latin typeface="Malgun Gothic"/>
                <a:ea typeface="Malgun Gothic"/>
                <a:cs typeface="Malgun Gothic"/>
                <a:sym typeface="Malgun Gothic"/>
              </a:rPr>
              <a:t>단변량 시계열 예측</a:t>
            </a:r>
            <a:endParaRPr b="1" sz="1300">
              <a:solidFill>
                <a:srgbClr val="FF0000"/>
              </a:solidFill>
              <a:latin typeface="Malgun Gothic"/>
              <a:ea typeface="Malgun Gothic"/>
              <a:cs typeface="Malgun Gothic"/>
              <a:sym typeface="Malgun Gothic"/>
            </a:endParaRPr>
          </a:p>
        </p:txBody>
      </p:sp>
      <p:sp>
        <p:nvSpPr>
          <p:cNvPr id="491" name="Google Shape;491;p30"/>
          <p:cNvSpPr txBox="1"/>
          <p:nvPr/>
        </p:nvSpPr>
        <p:spPr>
          <a:xfrm>
            <a:off x="5078880" y="1154750"/>
            <a:ext cx="35670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3) Prophet -&gt; </a:t>
            </a:r>
            <a:r>
              <a:rPr b="1" lang="ko-KR" sz="1300">
                <a:solidFill>
                  <a:srgbClr val="FF0000"/>
                </a:solidFill>
                <a:latin typeface="Malgun Gothic"/>
                <a:ea typeface="Malgun Gothic"/>
                <a:cs typeface="Malgun Gothic"/>
                <a:sym typeface="Malgun Gothic"/>
              </a:rPr>
              <a:t>다변량 시계열 예측</a:t>
            </a:r>
            <a:endParaRPr b="1" sz="1300">
              <a:solidFill>
                <a:srgbClr val="FF0000"/>
              </a:solidFill>
              <a:latin typeface="Malgun Gothic"/>
              <a:ea typeface="Malgun Gothic"/>
              <a:cs typeface="Malgun Gothic"/>
              <a:sym typeface="Malgun Gothic"/>
            </a:endParaRPr>
          </a:p>
        </p:txBody>
      </p:sp>
      <p:sp>
        <p:nvSpPr>
          <p:cNvPr id="492" name="Google Shape;492;p30"/>
          <p:cNvSpPr txBox="1"/>
          <p:nvPr/>
        </p:nvSpPr>
        <p:spPr>
          <a:xfrm>
            <a:off x="4998176" y="3877025"/>
            <a:ext cx="30426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4) XGBOOST -&gt; </a:t>
            </a:r>
            <a:r>
              <a:rPr b="1" lang="ko-KR" sz="1300">
                <a:solidFill>
                  <a:srgbClr val="FF0000"/>
                </a:solidFill>
                <a:latin typeface="Malgun Gothic"/>
                <a:ea typeface="Malgun Gothic"/>
                <a:cs typeface="Malgun Gothic"/>
                <a:sym typeface="Malgun Gothic"/>
              </a:rPr>
              <a:t>회귀분류 예측</a:t>
            </a:r>
            <a:endParaRPr b="1" sz="1300">
              <a:solidFill>
                <a:srgbClr val="FF0000"/>
              </a:solidFill>
              <a:latin typeface="Malgun Gothic"/>
              <a:ea typeface="Malgun Gothic"/>
              <a:cs typeface="Malgun Gothic"/>
              <a:sym typeface="Malgun Gothic"/>
            </a:endParaRPr>
          </a:p>
        </p:txBody>
      </p:sp>
      <p:sp>
        <p:nvSpPr>
          <p:cNvPr id="493" name="Google Shape;493;p30"/>
          <p:cNvSpPr txBox="1"/>
          <p:nvPr/>
        </p:nvSpPr>
        <p:spPr>
          <a:xfrm>
            <a:off x="6106800" y="3123450"/>
            <a:ext cx="166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SMAPE: 0.833 </a:t>
            </a:r>
            <a:endParaRPr sz="1100"/>
          </a:p>
          <a:p>
            <a:pPr indent="0" lvl="0" marL="0" rtl="0" algn="l">
              <a:spcBef>
                <a:spcPts val="0"/>
              </a:spcBef>
              <a:spcAft>
                <a:spcPts val="0"/>
              </a:spcAft>
              <a:buNone/>
            </a:pPr>
            <a:r>
              <a:rPr lang="ko-KR" sz="1100"/>
              <a:t>RMSE: 97.87611</a:t>
            </a:r>
            <a:endParaRPr sz="1100"/>
          </a:p>
        </p:txBody>
      </p:sp>
      <p:sp>
        <p:nvSpPr>
          <p:cNvPr id="494" name="Google Shape;494;p30"/>
          <p:cNvSpPr txBox="1"/>
          <p:nvPr/>
        </p:nvSpPr>
        <p:spPr>
          <a:xfrm>
            <a:off x="6106800" y="5606150"/>
            <a:ext cx="166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SMAPE: 0.21295</a:t>
            </a:r>
            <a:endParaRPr sz="1100"/>
          </a:p>
          <a:p>
            <a:pPr indent="0" lvl="0" marL="0" rtl="0" algn="l">
              <a:spcBef>
                <a:spcPts val="0"/>
              </a:spcBef>
              <a:spcAft>
                <a:spcPts val="0"/>
              </a:spcAft>
              <a:buNone/>
            </a:pPr>
            <a:r>
              <a:rPr lang="ko-KR" sz="1100"/>
              <a:t>RMSE: 43.08660</a:t>
            </a:r>
            <a:endParaRPr sz="1100"/>
          </a:p>
        </p:txBody>
      </p:sp>
      <p:sp>
        <p:nvSpPr>
          <p:cNvPr id="495" name="Google Shape;495;p30"/>
          <p:cNvSpPr txBox="1"/>
          <p:nvPr/>
        </p:nvSpPr>
        <p:spPr>
          <a:xfrm>
            <a:off x="1350225" y="2971038"/>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SMAPE: 1.156793</a:t>
            </a:r>
            <a:endParaRPr sz="1100"/>
          </a:p>
          <a:p>
            <a:pPr indent="0" lvl="0" marL="0" rtl="0" algn="l">
              <a:spcBef>
                <a:spcPts val="0"/>
              </a:spcBef>
              <a:spcAft>
                <a:spcPts val="0"/>
              </a:spcAft>
              <a:buNone/>
            </a:pPr>
            <a:r>
              <a:rPr lang="ko-KR" sz="1100"/>
              <a:t>RMSE: 121.970875</a:t>
            </a:r>
            <a:endParaRPr sz="1100"/>
          </a:p>
        </p:txBody>
      </p:sp>
      <p:sp>
        <p:nvSpPr>
          <p:cNvPr id="496" name="Google Shape;496;p30"/>
          <p:cNvSpPr txBox="1"/>
          <p:nvPr/>
        </p:nvSpPr>
        <p:spPr>
          <a:xfrm>
            <a:off x="1428425" y="5606150"/>
            <a:ext cx="202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SMAPE: 0.804292 </a:t>
            </a:r>
            <a:endParaRPr sz="1100"/>
          </a:p>
          <a:p>
            <a:pPr indent="0" lvl="0" marL="0" rtl="0" algn="l">
              <a:spcBef>
                <a:spcPts val="0"/>
              </a:spcBef>
              <a:spcAft>
                <a:spcPts val="0"/>
              </a:spcAft>
              <a:buNone/>
            </a:pPr>
            <a:r>
              <a:rPr lang="ko-KR" sz="1100"/>
              <a:t>RMSE: 81.405954</a:t>
            </a:r>
            <a:endParaRPr sz="1100"/>
          </a:p>
        </p:txBody>
      </p:sp>
      <p:sp>
        <p:nvSpPr>
          <p:cNvPr id="497" name="Google Shape;497;p30"/>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3) </a:t>
            </a:r>
            <a:r>
              <a:rPr lang="ko-KR" sz="1700">
                <a:latin typeface="Malgun Gothic"/>
                <a:ea typeface="Malgun Gothic"/>
                <a:cs typeface="Malgun Gothic"/>
                <a:sym typeface="Malgun Gothic"/>
              </a:rPr>
              <a:t>모델링을 통해 예측력을 높였습니다.</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31"/>
          <p:cNvPicPr preferRelativeResize="0"/>
          <p:nvPr/>
        </p:nvPicPr>
        <p:blipFill>
          <a:blip r:embed="rId3">
            <a:alphaModFix/>
          </a:blip>
          <a:stretch>
            <a:fillRect/>
          </a:stretch>
        </p:blipFill>
        <p:spPr>
          <a:xfrm>
            <a:off x="140325" y="1996225"/>
            <a:ext cx="5250050" cy="2848300"/>
          </a:xfrm>
          <a:prstGeom prst="rect">
            <a:avLst/>
          </a:prstGeom>
          <a:noFill/>
          <a:ln>
            <a:noFill/>
          </a:ln>
        </p:spPr>
      </p:pic>
      <p:sp>
        <p:nvSpPr>
          <p:cNvPr id="503" name="Google Shape;503;p31"/>
          <p:cNvSpPr txBox="1"/>
          <p:nvPr/>
        </p:nvSpPr>
        <p:spPr>
          <a:xfrm>
            <a:off x="2821809" y="71894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t>최종 결과</a:t>
            </a:r>
            <a:endParaRPr b="1"/>
          </a:p>
        </p:txBody>
      </p:sp>
      <p:cxnSp>
        <p:nvCxnSpPr>
          <p:cNvPr id="504" name="Google Shape;504;p31"/>
          <p:cNvCxnSpPr/>
          <p:nvPr/>
        </p:nvCxnSpPr>
        <p:spPr>
          <a:xfrm>
            <a:off x="397059" y="1137035"/>
            <a:ext cx="9111900" cy="0"/>
          </a:xfrm>
          <a:prstGeom prst="straightConnector1">
            <a:avLst/>
          </a:prstGeom>
          <a:noFill/>
          <a:ln cap="flat" cmpd="sng" w="12700">
            <a:solidFill>
              <a:srgbClr val="000000"/>
            </a:solidFill>
            <a:prstDash val="solid"/>
            <a:round/>
            <a:headEnd len="sm" w="sm" type="none"/>
            <a:tailEnd len="sm" w="sm" type="none"/>
          </a:ln>
        </p:spPr>
      </p:cxnSp>
      <p:sp>
        <p:nvSpPr>
          <p:cNvPr id="505" name="Google Shape;505;p31"/>
          <p:cNvSpPr txBox="1"/>
          <p:nvPr/>
        </p:nvSpPr>
        <p:spPr>
          <a:xfrm>
            <a:off x="590300" y="1404950"/>
            <a:ext cx="3921900" cy="384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XGBOOST 를 통한 </a:t>
            </a:r>
            <a:r>
              <a:rPr b="1" lang="ko-KR" sz="1300">
                <a:solidFill>
                  <a:srgbClr val="FF0000"/>
                </a:solidFill>
                <a:latin typeface="Malgun Gothic"/>
                <a:ea typeface="Malgun Gothic"/>
                <a:cs typeface="Malgun Gothic"/>
                <a:sym typeface="Malgun Gothic"/>
              </a:rPr>
              <a:t>회귀분류 예측 결과</a:t>
            </a:r>
            <a:endParaRPr b="1" sz="1300">
              <a:solidFill>
                <a:srgbClr val="FF0000"/>
              </a:solidFill>
              <a:latin typeface="Malgun Gothic"/>
              <a:ea typeface="Malgun Gothic"/>
              <a:cs typeface="Malgun Gothic"/>
              <a:sym typeface="Malgun Gothic"/>
            </a:endParaRPr>
          </a:p>
        </p:txBody>
      </p:sp>
      <p:graphicFrame>
        <p:nvGraphicFramePr>
          <p:cNvPr id="506" name="Google Shape;506;p31"/>
          <p:cNvGraphicFramePr/>
          <p:nvPr/>
        </p:nvGraphicFramePr>
        <p:xfrm>
          <a:off x="5711391" y="2481171"/>
          <a:ext cx="3000000" cy="3000000"/>
        </p:xfrm>
        <a:graphic>
          <a:graphicData uri="http://schemas.openxmlformats.org/drawingml/2006/table">
            <a:tbl>
              <a:tblPr bandRow="1" firstRow="1">
                <a:noFill/>
                <a:tableStyleId>{D1833C36-52E8-4230-B7FE-8DA9FFCA107F}</a:tableStyleId>
              </a:tblPr>
              <a:tblGrid>
                <a:gridCol w="1774350"/>
                <a:gridCol w="1012375"/>
                <a:gridCol w="1012375"/>
              </a:tblGrid>
              <a:tr h="343225">
                <a:tc>
                  <a:txBody>
                    <a:bodyPr/>
                    <a:lstStyle/>
                    <a:p>
                      <a:pPr indent="0" lvl="0" marL="0" marR="0" rtl="0" algn="ctr">
                        <a:spcBef>
                          <a:spcPts val="0"/>
                        </a:spcBef>
                        <a:spcAft>
                          <a:spcPts val="0"/>
                        </a:spcAft>
                        <a:buNone/>
                      </a:pPr>
                      <a:r>
                        <a:rPr lang="ko-KR" sz="1300">
                          <a:solidFill>
                            <a:srgbClr val="000000"/>
                          </a:solidFill>
                        </a:rPr>
                        <a:t>MODEL</a:t>
                      </a:r>
                      <a:endParaRPr sz="1300" u="none" cap="none" strike="noStrike">
                        <a:solidFill>
                          <a:srgbClr val="000000"/>
                        </a:solidFill>
                        <a:latin typeface="Calibri"/>
                        <a:ea typeface="Calibri"/>
                        <a:cs typeface="Calibri"/>
                        <a:sym typeface="Calibri"/>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1300">
                          <a:solidFill>
                            <a:srgbClr val="000000"/>
                          </a:solidFill>
                        </a:rPr>
                        <a:t>SMAPE</a:t>
                      </a:r>
                      <a:endParaRPr sz="1300" u="none" cap="none" strike="noStrike">
                        <a:solidFill>
                          <a:srgbClr val="000000"/>
                        </a:solidFill>
                        <a:latin typeface="Calibri"/>
                        <a:ea typeface="Calibri"/>
                        <a:cs typeface="Calibri"/>
                        <a:sym typeface="Calibri"/>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1300">
                          <a:solidFill>
                            <a:srgbClr val="000000"/>
                          </a:solidFill>
                        </a:rPr>
                        <a:t>RMSE</a:t>
                      </a:r>
                      <a:endParaRPr sz="1300" u="none" cap="none" strike="noStrike">
                        <a:solidFill>
                          <a:srgbClr val="000000"/>
                        </a:solidFill>
                        <a:latin typeface="Calibri"/>
                        <a:ea typeface="Calibri"/>
                        <a:cs typeface="Calibri"/>
                        <a:sym typeface="Calibri"/>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343225">
                <a:tc>
                  <a:txBody>
                    <a:bodyPr/>
                    <a:lstStyle/>
                    <a:p>
                      <a:pPr indent="0" lvl="0" marL="0" marR="0" rtl="0" algn="ctr">
                        <a:lnSpc>
                          <a:spcPct val="100000"/>
                        </a:lnSpc>
                        <a:spcBef>
                          <a:spcPts val="0"/>
                        </a:spcBef>
                        <a:spcAft>
                          <a:spcPts val="0"/>
                        </a:spcAft>
                        <a:buClr>
                          <a:srgbClr val="000000"/>
                        </a:buClr>
                        <a:buSzPts val="800"/>
                        <a:buFont typeface="Calibri"/>
                        <a:buNone/>
                      </a:pPr>
                      <a:r>
                        <a:rPr lang="ko-KR" sz="1300"/>
                        <a:t>ARIMA</a:t>
                      </a:r>
                      <a:endParaRPr sz="1300"/>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1.156</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121.97</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225">
                <a:tc>
                  <a:txBody>
                    <a:bodyPr/>
                    <a:lstStyle/>
                    <a:p>
                      <a:pPr indent="0" lvl="0" marL="0" marR="0" rtl="0" algn="ctr">
                        <a:lnSpc>
                          <a:spcPct val="100000"/>
                        </a:lnSpc>
                        <a:spcBef>
                          <a:spcPts val="0"/>
                        </a:spcBef>
                        <a:spcAft>
                          <a:spcPts val="0"/>
                        </a:spcAft>
                        <a:buClr>
                          <a:srgbClr val="000000"/>
                        </a:buClr>
                        <a:buSzPts val="800"/>
                        <a:buFont typeface="Calibri"/>
                        <a:buNone/>
                      </a:pPr>
                      <a:r>
                        <a:rPr lang="ko-KR" sz="1300">
                          <a:solidFill>
                            <a:srgbClr val="000000"/>
                          </a:solidFill>
                        </a:rPr>
                        <a:t>SARIMA</a:t>
                      </a:r>
                      <a:endParaRPr sz="1900"/>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0.804</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81.40</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225">
                <a:tc>
                  <a:txBody>
                    <a:bodyPr/>
                    <a:lstStyle/>
                    <a:p>
                      <a:pPr indent="0" lvl="0" marL="0" marR="0" rtl="0" algn="ctr">
                        <a:lnSpc>
                          <a:spcPct val="100000"/>
                        </a:lnSpc>
                        <a:spcBef>
                          <a:spcPts val="0"/>
                        </a:spcBef>
                        <a:spcAft>
                          <a:spcPts val="0"/>
                        </a:spcAft>
                        <a:buClr>
                          <a:srgbClr val="000000"/>
                        </a:buClr>
                        <a:buSzPts val="800"/>
                        <a:buFont typeface="Calibri"/>
                        <a:buNone/>
                      </a:pPr>
                      <a:r>
                        <a:rPr lang="ko-KR" sz="1300">
                          <a:solidFill>
                            <a:srgbClr val="000000"/>
                          </a:solidFill>
                        </a:rPr>
                        <a:t>Prophet</a:t>
                      </a:r>
                      <a:endParaRPr sz="1300">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0.833</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ko-KR" sz="1300">
                          <a:solidFill>
                            <a:srgbClr val="000000"/>
                          </a:solidFill>
                        </a:rPr>
                        <a:t>97.87</a:t>
                      </a:r>
                      <a:endParaRPr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225">
                <a:tc>
                  <a:txBody>
                    <a:bodyPr/>
                    <a:lstStyle/>
                    <a:p>
                      <a:pPr indent="0" lvl="0" marL="0" marR="0" rtl="0" algn="ctr">
                        <a:lnSpc>
                          <a:spcPct val="100000"/>
                        </a:lnSpc>
                        <a:spcBef>
                          <a:spcPts val="0"/>
                        </a:spcBef>
                        <a:spcAft>
                          <a:spcPts val="0"/>
                        </a:spcAft>
                        <a:buNone/>
                      </a:pPr>
                      <a:r>
                        <a:rPr b="1" lang="ko-KR" sz="1300">
                          <a:solidFill>
                            <a:srgbClr val="000000"/>
                          </a:solidFill>
                        </a:rPr>
                        <a:t>XGBoost</a:t>
                      </a:r>
                      <a:endParaRPr b="1" sz="1300">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lang="ko-KR" sz="1300">
                          <a:solidFill>
                            <a:srgbClr val="000000"/>
                          </a:solidFill>
                        </a:rPr>
                        <a:t>0.212</a:t>
                      </a:r>
                      <a:endParaRPr b="1"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lang="ko-KR" sz="1300">
                          <a:solidFill>
                            <a:srgbClr val="000000"/>
                          </a:solidFill>
                        </a:rPr>
                        <a:t>43.08</a:t>
                      </a:r>
                      <a:endParaRPr b="1" sz="1300" u="none" cap="none" strike="noStrike">
                        <a:solidFill>
                          <a:srgbClr val="000000"/>
                        </a:solidFill>
                      </a:endParaRPr>
                    </a:p>
                  </a:txBody>
                  <a:tcPr marT="36000" marB="36000" marR="0" marL="36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07" name="Google Shape;507;p31"/>
          <p:cNvSpPr txBox="1"/>
          <p:nvPr>
            <p:ph type="title"/>
          </p:nvPr>
        </p:nvSpPr>
        <p:spPr>
          <a:xfrm>
            <a:off x="345528" y="209750"/>
            <a:ext cx="5680800" cy="36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sz="1700"/>
              <a:t>3. 데이터 분석  –  3) </a:t>
            </a:r>
            <a:r>
              <a:rPr lang="ko-KR" sz="1700">
                <a:latin typeface="Malgun Gothic"/>
                <a:ea typeface="Malgun Gothic"/>
                <a:cs typeface="Malgun Gothic"/>
                <a:sym typeface="Malgun Gothic"/>
              </a:rPr>
              <a:t>모델링을 통해 예측력을 높였습니다.</a:t>
            </a:r>
            <a:endParaRPr/>
          </a:p>
        </p:txBody>
      </p:sp>
      <p:pic>
        <p:nvPicPr>
          <p:cNvPr id="508" name="Google Shape;508;p31"/>
          <p:cNvPicPr preferRelativeResize="0"/>
          <p:nvPr/>
        </p:nvPicPr>
        <p:blipFill rotWithShape="1">
          <a:blip r:embed="rId4">
            <a:alphaModFix/>
          </a:blip>
          <a:srcRect b="9877" l="23990" r="9293" t="0"/>
          <a:stretch/>
        </p:blipFill>
        <p:spPr>
          <a:xfrm>
            <a:off x="1774725" y="5050900"/>
            <a:ext cx="2458525" cy="1504950"/>
          </a:xfrm>
          <a:prstGeom prst="rect">
            <a:avLst/>
          </a:prstGeom>
          <a:noFill/>
          <a:ln cap="flat" cmpd="sng" w="19050">
            <a:solidFill>
              <a:schemeClr val="dk2"/>
            </a:solidFill>
            <a:prstDash val="dash"/>
            <a:round/>
            <a:headEnd len="sm" w="sm" type="none"/>
            <a:tailEnd len="sm" w="sm" type="none"/>
          </a:ln>
        </p:spPr>
      </p:pic>
      <p:pic>
        <p:nvPicPr>
          <p:cNvPr id="509" name="Google Shape;509;p31"/>
          <p:cNvPicPr preferRelativeResize="0"/>
          <p:nvPr/>
        </p:nvPicPr>
        <p:blipFill rotWithShape="1">
          <a:blip r:embed="rId5">
            <a:alphaModFix/>
          </a:blip>
          <a:srcRect b="0" l="24628" r="3922" t="0"/>
          <a:stretch/>
        </p:blipFill>
        <p:spPr>
          <a:xfrm>
            <a:off x="6171275" y="5050900"/>
            <a:ext cx="2538300" cy="1504950"/>
          </a:xfrm>
          <a:prstGeom prst="rect">
            <a:avLst/>
          </a:prstGeom>
          <a:noFill/>
          <a:ln cap="flat" cmpd="sng" w="19050">
            <a:solidFill>
              <a:schemeClr val="dk2"/>
            </a:solidFill>
            <a:prstDash val="dash"/>
            <a:round/>
            <a:headEnd len="sm" w="sm" type="none"/>
            <a:tailEnd len="sm" w="sm" type="none"/>
          </a:ln>
        </p:spPr>
      </p:pic>
      <p:cxnSp>
        <p:nvCxnSpPr>
          <p:cNvPr id="510" name="Google Shape;510;p31"/>
          <p:cNvCxnSpPr/>
          <p:nvPr/>
        </p:nvCxnSpPr>
        <p:spPr>
          <a:xfrm>
            <a:off x="5052450" y="5772575"/>
            <a:ext cx="410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32"/>
          <p:cNvPicPr preferRelativeResize="0"/>
          <p:nvPr/>
        </p:nvPicPr>
        <p:blipFill>
          <a:blip r:embed="rId3">
            <a:alphaModFix/>
          </a:blip>
          <a:stretch>
            <a:fillRect/>
          </a:stretch>
        </p:blipFill>
        <p:spPr>
          <a:xfrm>
            <a:off x="0" y="1188203"/>
            <a:ext cx="9906001" cy="5405946"/>
          </a:xfrm>
          <a:prstGeom prst="rect">
            <a:avLst/>
          </a:prstGeom>
          <a:noFill/>
          <a:ln>
            <a:noFill/>
          </a:ln>
        </p:spPr>
      </p:pic>
      <p:sp>
        <p:nvSpPr>
          <p:cNvPr id="517" name="Google Shape;517;p32"/>
          <p:cNvSpPr txBox="1"/>
          <p:nvPr/>
        </p:nvSpPr>
        <p:spPr>
          <a:xfrm>
            <a:off x="2821809" y="71894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t>피크전력관리 어플리케이션 플로우</a:t>
            </a:r>
            <a:endParaRPr b="1"/>
          </a:p>
        </p:txBody>
      </p:sp>
      <p:cxnSp>
        <p:nvCxnSpPr>
          <p:cNvPr id="518" name="Google Shape;518;p32"/>
          <p:cNvCxnSpPr/>
          <p:nvPr/>
        </p:nvCxnSpPr>
        <p:spPr>
          <a:xfrm>
            <a:off x="397059" y="1137035"/>
            <a:ext cx="9111900" cy="0"/>
          </a:xfrm>
          <a:prstGeom prst="straightConnector1">
            <a:avLst/>
          </a:prstGeom>
          <a:noFill/>
          <a:ln cap="flat" cmpd="sng" w="12700">
            <a:solidFill>
              <a:srgbClr val="000000"/>
            </a:solidFill>
            <a:prstDash val="solid"/>
            <a:round/>
            <a:headEnd len="sm" w="sm" type="none"/>
            <a:tailEnd len="sm" w="sm" type="none"/>
          </a:ln>
        </p:spPr>
      </p:cxnSp>
      <p:sp>
        <p:nvSpPr>
          <p:cNvPr id="519" name="Google Shape;519;p32"/>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4. 비즈니스 모델 제시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33"/>
          <p:cNvPicPr preferRelativeResize="0"/>
          <p:nvPr/>
        </p:nvPicPr>
        <p:blipFill>
          <a:blip r:embed="rId3">
            <a:alphaModFix/>
          </a:blip>
          <a:stretch>
            <a:fillRect/>
          </a:stretch>
        </p:blipFill>
        <p:spPr>
          <a:xfrm>
            <a:off x="462325" y="1307339"/>
            <a:ext cx="9099190" cy="5168710"/>
          </a:xfrm>
          <a:prstGeom prst="rect">
            <a:avLst/>
          </a:prstGeom>
          <a:noFill/>
          <a:ln>
            <a:noFill/>
          </a:ln>
        </p:spPr>
      </p:pic>
      <p:pic>
        <p:nvPicPr>
          <p:cNvPr id="526" name="Google Shape;526;p33"/>
          <p:cNvPicPr preferRelativeResize="0"/>
          <p:nvPr/>
        </p:nvPicPr>
        <p:blipFill>
          <a:blip r:embed="rId4">
            <a:alphaModFix/>
          </a:blip>
          <a:stretch>
            <a:fillRect/>
          </a:stretch>
        </p:blipFill>
        <p:spPr>
          <a:xfrm>
            <a:off x="462325" y="4866250"/>
            <a:ext cx="9099198" cy="792175"/>
          </a:xfrm>
          <a:prstGeom prst="rect">
            <a:avLst/>
          </a:prstGeom>
          <a:noFill/>
          <a:ln>
            <a:noFill/>
          </a:ln>
        </p:spPr>
      </p:pic>
      <p:sp>
        <p:nvSpPr>
          <p:cNvPr id="527" name="Google Shape;527;p33"/>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4. 비즈니스 모델 제시  </a:t>
            </a:r>
            <a:r>
              <a:rPr lang="ko-KR"/>
              <a:t>-1) DB</a:t>
            </a:r>
            <a:endParaRPr/>
          </a:p>
        </p:txBody>
      </p:sp>
      <p:sp>
        <p:nvSpPr>
          <p:cNvPr id="528" name="Google Shape;528;p33"/>
          <p:cNvSpPr txBox="1"/>
          <p:nvPr/>
        </p:nvSpPr>
        <p:spPr>
          <a:xfrm>
            <a:off x="2821809" y="71894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t>예시 DB 테이블</a:t>
            </a:r>
            <a:endParaRPr b="1"/>
          </a:p>
        </p:txBody>
      </p:sp>
      <p:cxnSp>
        <p:nvCxnSpPr>
          <p:cNvPr id="529" name="Google Shape;529;p33"/>
          <p:cNvCxnSpPr/>
          <p:nvPr/>
        </p:nvCxnSpPr>
        <p:spPr>
          <a:xfrm>
            <a:off x="397059" y="1137035"/>
            <a:ext cx="9111900" cy="0"/>
          </a:xfrm>
          <a:prstGeom prst="straightConnector1">
            <a:avLst/>
          </a:prstGeom>
          <a:noFill/>
          <a:ln cap="flat" cmpd="sng" w="12700">
            <a:solidFill>
              <a:srgbClr val="00000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4"/>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4. 비즈니스 모델 제시 - 2) UI</a:t>
            </a:r>
            <a:endParaRPr/>
          </a:p>
        </p:txBody>
      </p:sp>
      <p:pic>
        <p:nvPicPr>
          <p:cNvPr id="535" name="Google Shape;535;p34"/>
          <p:cNvPicPr preferRelativeResize="0"/>
          <p:nvPr/>
        </p:nvPicPr>
        <p:blipFill rotWithShape="1">
          <a:blip r:embed="rId3">
            <a:alphaModFix/>
          </a:blip>
          <a:srcRect b="0" l="0" r="11808" t="0"/>
          <a:stretch/>
        </p:blipFill>
        <p:spPr>
          <a:xfrm>
            <a:off x="67875" y="1910250"/>
            <a:ext cx="2429708" cy="4510800"/>
          </a:xfrm>
          <a:prstGeom prst="rect">
            <a:avLst/>
          </a:prstGeom>
          <a:noFill/>
          <a:ln>
            <a:noFill/>
          </a:ln>
        </p:spPr>
      </p:pic>
      <p:pic>
        <p:nvPicPr>
          <p:cNvPr id="536" name="Google Shape;536;p34"/>
          <p:cNvPicPr preferRelativeResize="0"/>
          <p:nvPr/>
        </p:nvPicPr>
        <p:blipFill>
          <a:blip r:embed="rId4">
            <a:alphaModFix/>
          </a:blip>
          <a:stretch>
            <a:fillRect/>
          </a:stretch>
        </p:blipFill>
        <p:spPr>
          <a:xfrm>
            <a:off x="5017230" y="1958659"/>
            <a:ext cx="2374764" cy="4455010"/>
          </a:xfrm>
          <a:prstGeom prst="rect">
            <a:avLst/>
          </a:prstGeom>
          <a:noFill/>
          <a:ln>
            <a:noFill/>
          </a:ln>
        </p:spPr>
      </p:pic>
      <p:pic>
        <p:nvPicPr>
          <p:cNvPr id="537" name="Google Shape;537;p34"/>
          <p:cNvPicPr preferRelativeResize="0"/>
          <p:nvPr/>
        </p:nvPicPr>
        <p:blipFill>
          <a:blip r:embed="rId5">
            <a:alphaModFix/>
          </a:blip>
          <a:stretch>
            <a:fillRect/>
          </a:stretch>
        </p:blipFill>
        <p:spPr>
          <a:xfrm>
            <a:off x="236542" y="6180723"/>
            <a:ext cx="84333" cy="84267"/>
          </a:xfrm>
          <a:prstGeom prst="rect">
            <a:avLst/>
          </a:prstGeom>
          <a:noFill/>
          <a:ln>
            <a:noFill/>
          </a:ln>
        </p:spPr>
      </p:pic>
      <p:pic>
        <p:nvPicPr>
          <p:cNvPr id="538" name="Google Shape;538;p34"/>
          <p:cNvPicPr preferRelativeResize="0"/>
          <p:nvPr/>
        </p:nvPicPr>
        <p:blipFill>
          <a:blip r:embed="rId6">
            <a:alphaModFix/>
          </a:blip>
          <a:stretch>
            <a:fillRect/>
          </a:stretch>
        </p:blipFill>
        <p:spPr>
          <a:xfrm>
            <a:off x="2503248" y="1910262"/>
            <a:ext cx="2429694" cy="4503422"/>
          </a:xfrm>
          <a:prstGeom prst="rect">
            <a:avLst/>
          </a:prstGeom>
          <a:noFill/>
          <a:ln>
            <a:noFill/>
          </a:ln>
        </p:spPr>
      </p:pic>
      <p:grpSp>
        <p:nvGrpSpPr>
          <p:cNvPr id="539" name="Google Shape;539;p34"/>
          <p:cNvGrpSpPr/>
          <p:nvPr/>
        </p:nvGrpSpPr>
        <p:grpSpPr>
          <a:xfrm>
            <a:off x="-65058" y="745088"/>
            <a:ext cx="9870615" cy="325924"/>
            <a:chOff x="130963" y="833613"/>
            <a:chExt cx="5157600" cy="325924"/>
          </a:xfrm>
        </p:grpSpPr>
        <p:sp>
          <p:nvSpPr>
            <p:cNvPr id="540" name="Google Shape;540;p34"/>
            <p:cNvSpPr txBox="1"/>
            <p:nvPr/>
          </p:nvSpPr>
          <p:spPr>
            <a:xfrm>
              <a:off x="130963" y="833613"/>
              <a:ext cx="5157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어플리케이션 UI</a:t>
              </a:r>
              <a:endParaRPr/>
            </a:p>
          </p:txBody>
        </p:sp>
        <p:cxnSp>
          <p:nvCxnSpPr>
            <p:cNvPr id="541" name="Google Shape;541;p34"/>
            <p:cNvCxnSpPr/>
            <p:nvPr/>
          </p:nvCxnSpPr>
          <p:spPr>
            <a:xfrm>
              <a:off x="525567" y="1159537"/>
              <a:ext cx="4250700" cy="0"/>
            </a:xfrm>
            <a:prstGeom prst="straightConnector1">
              <a:avLst/>
            </a:prstGeom>
            <a:noFill/>
            <a:ln cap="flat" cmpd="sng" w="12700">
              <a:solidFill>
                <a:srgbClr val="000000"/>
              </a:solidFill>
              <a:prstDash val="solid"/>
              <a:round/>
              <a:headEnd len="sm" w="sm" type="none"/>
              <a:tailEnd len="sm" w="sm" type="none"/>
            </a:ln>
          </p:spPr>
        </p:cxnSp>
      </p:grpSp>
      <p:pic>
        <p:nvPicPr>
          <p:cNvPr id="542" name="Google Shape;542;p34"/>
          <p:cNvPicPr preferRelativeResize="0"/>
          <p:nvPr/>
        </p:nvPicPr>
        <p:blipFill rotWithShape="1">
          <a:blip r:embed="rId7">
            <a:alphaModFix/>
          </a:blip>
          <a:srcRect b="0" l="0" r="21092" t="0"/>
          <a:stretch/>
        </p:blipFill>
        <p:spPr>
          <a:xfrm>
            <a:off x="7476283" y="1910250"/>
            <a:ext cx="2429709" cy="4467421"/>
          </a:xfrm>
          <a:prstGeom prst="rect">
            <a:avLst/>
          </a:prstGeom>
          <a:noFill/>
          <a:ln>
            <a:noFill/>
          </a:ln>
        </p:spPr>
      </p:pic>
      <p:grpSp>
        <p:nvGrpSpPr>
          <p:cNvPr id="543" name="Google Shape;543;p34"/>
          <p:cNvGrpSpPr/>
          <p:nvPr/>
        </p:nvGrpSpPr>
        <p:grpSpPr>
          <a:xfrm>
            <a:off x="-65058" y="745088"/>
            <a:ext cx="9870615" cy="325924"/>
            <a:chOff x="130963" y="833613"/>
            <a:chExt cx="5157600" cy="325924"/>
          </a:xfrm>
        </p:grpSpPr>
        <p:sp>
          <p:nvSpPr>
            <p:cNvPr id="544" name="Google Shape;544;p34"/>
            <p:cNvSpPr txBox="1"/>
            <p:nvPr/>
          </p:nvSpPr>
          <p:spPr>
            <a:xfrm>
              <a:off x="130963" y="833613"/>
              <a:ext cx="5157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어플리케이션 UI</a:t>
              </a:r>
              <a:endParaRPr/>
            </a:p>
          </p:txBody>
        </p:sp>
        <p:cxnSp>
          <p:nvCxnSpPr>
            <p:cNvPr id="545" name="Google Shape;545;p34"/>
            <p:cNvCxnSpPr/>
            <p:nvPr/>
          </p:nvCxnSpPr>
          <p:spPr>
            <a:xfrm>
              <a:off x="525567" y="1159537"/>
              <a:ext cx="4250700" cy="0"/>
            </a:xfrm>
            <a:prstGeom prst="straightConnector1">
              <a:avLst/>
            </a:prstGeom>
            <a:noFill/>
            <a:ln cap="flat" cmpd="sng" w="12700">
              <a:solidFill>
                <a:srgbClr val="000000"/>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latin typeface="Calibri"/>
                <a:ea typeface="Calibri"/>
                <a:cs typeface="Calibri"/>
                <a:sym typeface="Calibri"/>
              </a:rPr>
              <a:t>1. </a:t>
            </a:r>
            <a:r>
              <a:rPr b="1" lang="ko-KR" sz="2000">
                <a:solidFill>
                  <a:srgbClr val="000000"/>
                </a:solidFill>
                <a:latin typeface="Malgun Gothic"/>
                <a:ea typeface="Malgun Gothic"/>
                <a:cs typeface="Malgun Gothic"/>
                <a:sym typeface="Malgun Gothic"/>
              </a:rPr>
              <a:t>프로젝트 개요 및 팀 구성</a:t>
            </a:r>
            <a:endParaRPr>
              <a:latin typeface="Calibri"/>
              <a:ea typeface="Calibri"/>
              <a:cs typeface="Calibri"/>
              <a:sym typeface="Calibri"/>
            </a:endParaRPr>
          </a:p>
        </p:txBody>
      </p:sp>
      <p:grpSp>
        <p:nvGrpSpPr>
          <p:cNvPr id="73" name="Google Shape;73;p8"/>
          <p:cNvGrpSpPr/>
          <p:nvPr/>
        </p:nvGrpSpPr>
        <p:grpSpPr>
          <a:xfrm>
            <a:off x="401623" y="1410833"/>
            <a:ext cx="9111737" cy="1977963"/>
            <a:chOff x="5151189" y="1292429"/>
            <a:chExt cx="4539300" cy="1977963"/>
          </a:xfrm>
        </p:grpSpPr>
        <p:sp>
          <p:nvSpPr>
            <p:cNvPr id="74" name="Google Shape;74;p8"/>
            <p:cNvSpPr/>
            <p:nvPr/>
          </p:nvSpPr>
          <p:spPr>
            <a:xfrm>
              <a:off x="8125832" y="1963495"/>
              <a:ext cx="903900" cy="433800"/>
            </a:xfrm>
            <a:prstGeom prst="homePlate">
              <a:avLst>
                <a:gd fmla="val 17655" name="adj"/>
              </a:avLst>
            </a:prstGeom>
            <a:solidFill>
              <a:srgbClr val="769DC0"/>
            </a:solidFill>
            <a:ln cap="flat" cmpd="sng" w="9525">
              <a:solidFill>
                <a:srgbClr val="1E1E1E"/>
              </a:solidFill>
              <a:prstDash val="solid"/>
              <a:miter lim="800000"/>
              <a:headEnd len="sm" w="sm" type="none"/>
              <a:tailEnd len="sm" w="sm" type="none"/>
            </a:ln>
            <a:effectLst>
              <a:outerShdw rotWithShape="0" algn="ctr" dir="2700000" dist="35921">
                <a:srgbClr val="616365"/>
              </a:outerShdw>
            </a:effectLst>
          </p:spPr>
          <p:txBody>
            <a:bodyPr anchorCtr="0" anchor="ctr" bIns="0" lIns="0" spcFirstLastPara="1" rIns="0" wrap="square" tIns="0">
              <a:noAutofit/>
            </a:bodyPr>
            <a:lstStyle/>
            <a:p>
              <a:pPr indent="0" lvl="0" marL="0" marR="0" rtl="0" algn="ctr">
                <a:lnSpc>
                  <a:spcPct val="104000"/>
                </a:lnSpc>
                <a:spcBef>
                  <a:spcPts val="0"/>
                </a:spcBef>
                <a:spcAft>
                  <a:spcPts val="0"/>
                </a:spcAft>
                <a:buNone/>
              </a:pPr>
              <a:r>
                <a:rPr b="1" lang="ko-KR" sz="1000">
                  <a:solidFill>
                    <a:srgbClr val="FFFFFF"/>
                  </a:solidFill>
                  <a:latin typeface="Malgun Gothic"/>
                  <a:ea typeface="Malgun Gothic"/>
                  <a:cs typeface="Malgun Gothic"/>
                  <a:sym typeface="Malgun Gothic"/>
                </a:rPr>
                <a:t>비즈니스 모델 </a:t>
              </a:r>
              <a:br>
                <a:rPr b="1" lang="ko-KR" sz="1000">
                  <a:solidFill>
                    <a:srgbClr val="FFFFFF"/>
                  </a:solidFill>
                  <a:latin typeface="Malgun Gothic"/>
                  <a:ea typeface="Malgun Gothic"/>
                  <a:cs typeface="Malgun Gothic"/>
                  <a:sym typeface="Malgun Gothic"/>
                </a:rPr>
              </a:br>
              <a:r>
                <a:rPr b="1" lang="ko-KR" sz="1000">
                  <a:solidFill>
                    <a:srgbClr val="FFFFFF"/>
                  </a:solidFill>
                  <a:latin typeface="Malgun Gothic"/>
                  <a:ea typeface="Malgun Gothic"/>
                  <a:cs typeface="Malgun Gothic"/>
                  <a:sym typeface="Malgun Gothic"/>
                </a:rPr>
                <a:t>개발</a:t>
              </a:r>
              <a:endParaRPr b="1" i="0" sz="1000" u="none" cap="none" strike="noStrike">
                <a:solidFill>
                  <a:srgbClr val="FFFFFF"/>
                </a:solidFill>
                <a:latin typeface="Malgun Gothic"/>
                <a:ea typeface="Malgun Gothic"/>
                <a:cs typeface="Malgun Gothic"/>
                <a:sym typeface="Malgun Gothic"/>
              </a:endParaRPr>
            </a:p>
          </p:txBody>
        </p:sp>
        <p:sp>
          <p:nvSpPr>
            <p:cNvPr id="75" name="Google Shape;75;p8"/>
            <p:cNvSpPr/>
            <p:nvPr/>
          </p:nvSpPr>
          <p:spPr>
            <a:xfrm>
              <a:off x="6871411" y="1963495"/>
              <a:ext cx="1244400" cy="433800"/>
            </a:xfrm>
            <a:prstGeom prst="homePlate">
              <a:avLst>
                <a:gd fmla="val 17655" name="adj"/>
              </a:avLst>
            </a:prstGeom>
            <a:solidFill>
              <a:srgbClr val="42719B"/>
            </a:solidFill>
            <a:ln cap="flat" cmpd="sng" w="9525">
              <a:solidFill>
                <a:srgbClr val="1E1E1E"/>
              </a:solidFill>
              <a:prstDash val="solid"/>
              <a:miter lim="800000"/>
              <a:headEnd len="sm" w="sm" type="none"/>
              <a:tailEnd len="sm" w="sm" type="none"/>
            </a:ln>
            <a:effectLst>
              <a:outerShdw rotWithShape="0" algn="ctr" dir="2700000" dist="35921">
                <a:srgbClr val="616365"/>
              </a:outerShdw>
            </a:effectLst>
          </p:spPr>
          <p:txBody>
            <a:bodyPr anchorCtr="0" anchor="ctr" bIns="0" lIns="0" spcFirstLastPara="1" rIns="0" wrap="square" tIns="0">
              <a:noAutofit/>
            </a:bodyPr>
            <a:lstStyle/>
            <a:p>
              <a:pPr indent="0" lvl="0" marL="0" marR="0" rtl="0" algn="ctr">
                <a:lnSpc>
                  <a:spcPct val="104000"/>
                </a:lnSpc>
                <a:spcBef>
                  <a:spcPts val="0"/>
                </a:spcBef>
                <a:spcAft>
                  <a:spcPts val="0"/>
                </a:spcAft>
                <a:buNone/>
              </a:pPr>
              <a:r>
                <a:rPr b="1" i="0" lang="ko-KR" sz="1000" u="none" cap="none" strike="noStrike">
                  <a:solidFill>
                    <a:srgbClr val="FFFFFF"/>
                  </a:solidFill>
                  <a:latin typeface="Malgun Gothic"/>
                  <a:ea typeface="Malgun Gothic"/>
                  <a:cs typeface="Malgun Gothic"/>
                  <a:sym typeface="Malgun Gothic"/>
                </a:rPr>
                <a:t>탐색적 분석</a:t>
              </a:r>
              <a:endParaRPr b="1" i="0" sz="1000" u="none" cap="none" strike="noStrike">
                <a:solidFill>
                  <a:srgbClr val="FFFFFF"/>
                </a:solidFill>
                <a:latin typeface="Malgun Gothic"/>
                <a:ea typeface="Malgun Gothic"/>
                <a:cs typeface="Malgun Gothic"/>
                <a:sym typeface="Malgun Gothic"/>
              </a:endParaRPr>
            </a:p>
          </p:txBody>
        </p:sp>
        <p:sp>
          <p:nvSpPr>
            <p:cNvPr id="76" name="Google Shape;76;p8"/>
            <p:cNvSpPr/>
            <p:nvPr/>
          </p:nvSpPr>
          <p:spPr>
            <a:xfrm>
              <a:off x="5460432" y="1955561"/>
              <a:ext cx="1400950" cy="433908"/>
            </a:xfrm>
            <a:prstGeom prst="homePlate">
              <a:avLst>
                <a:gd fmla="val 17655" name="adj"/>
              </a:avLst>
            </a:prstGeom>
            <a:solidFill>
              <a:srgbClr val="234B73"/>
            </a:solidFill>
            <a:ln cap="flat" cmpd="sng" w="9525">
              <a:solidFill>
                <a:srgbClr val="1E1E1E"/>
              </a:solidFill>
              <a:prstDash val="solid"/>
              <a:miter lim="800000"/>
              <a:headEnd len="sm" w="sm" type="none"/>
              <a:tailEnd len="sm" w="sm" type="none"/>
            </a:ln>
            <a:effectLst>
              <a:outerShdw rotWithShape="0" algn="ctr" dir="2700000" dist="35921">
                <a:srgbClr val="616365"/>
              </a:outerShdw>
            </a:effectLst>
          </p:spPr>
          <p:txBody>
            <a:bodyPr anchorCtr="0" anchor="ctr" bIns="0" lIns="0" spcFirstLastPara="1" rIns="0" wrap="square" tIns="0">
              <a:noAutofit/>
            </a:bodyPr>
            <a:lstStyle/>
            <a:p>
              <a:pPr indent="0" lvl="0" marL="0" marR="0" rtl="0" algn="ctr">
                <a:lnSpc>
                  <a:spcPct val="104000"/>
                </a:lnSpc>
                <a:spcBef>
                  <a:spcPts val="0"/>
                </a:spcBef>
                <a:spcAft>
                  <a:spcPts val="0"/>
                </a:spcAft>
                <a:buNone/>
              </a:pPr>
              <a:r>
                <a:rPr b="1" i="0" lang="ko-KR" sz="1000" u="none" cap="none" strike="noStrike">
                  <a:solidFill>
                    <a:srgbClr val="FFFFFF"/>
                  </a:solidFill>
                  <a:latin typeface="Malgun Gothic"/>
                  <a:ea typeface="Malgun Gothic"/>
                  <a:cs typeface="Malgun Gothic"/>
                  <a:sym typeface="Malgun Gothic"/>
                </a:rPr>
                <a:t>요구사항 파악 및</a:t>
              </a:r>
              <a:endParaRPr b="1" i="0" sz="1000" u="none" cap="none" strike="noStrike">
                <a:solidFill>
                  <a:srgbClr val="FFFFFF"/>
                </a:solidFill>
                <a:latin typeface="Malgun Gothic"/>
                <a:ea typeface="Malgun Gothic"/>
                <a:cs typeface="Malgun Gothic"/>
                <a:sym typeface="Malgun Gothic"/>
              </a:endParaRPr>
            </a:p>
            <a:p>
              <a:pPr indent="0" lvl="0" marL="0" marR="0" rtl="0" algn="ctr">
                <a:lnSpc>
                  <a:spcPct val="104000"/>
                </a:lnSpc>
                <a:spcBef>
                  <a:spcPts val="0"/>
                </a:spcBef>
                <a:spcAft>
                  <a:spcPts val="0"/>
                </a:spcAft>
                <a:buNone/>
              </a:pPr>
              <a:r>
                <a:rPr b="1" i="0" lang="ko-KR" sz="1000" u="none" cap="none" strike="noStrike">
                  <a:solidFill>
                    <a:srgbClr val="FFFFFF"/>
                  </a:solidFill>
                  <a:latin typeface="Malgun Gothic"/>
                  <a:ea typeface="Malgun Gothic"/>
                  <a:cs typeface="Malgun Gothic"/>
                  <a:sym typeface="Malgun Gothic"/>
                </a:rPr>
                <a:t>데이터 연결</a:t>
              </a:r>
              <a:endParaRPr/>
            </a:p>
          </p:txBody>
        </p:sp>
        <p:cxnSp>
          <p:nvCxnSpPr>
            <p:cNvPr id="77" name="Google Shape;77;p8"/>
            <p:cNvCxnSpPr/>
            <p:nvPr/>
          </p:nvCxnSpPr>
          <p:spPr>
            <a:xfrm>
              <a:off x="5284186" y="1836912"/>
              <a:ext cx="4202723" cy="0"/>
            </a:xfrm>
            <a:prstGeom prst="straightConnector1">
              <a:avLst/>
            </a:prstGeom>
            <a:noFill/>
            <a:ln cap="flat" cmpd="sng" w="9525">
              <a:solidFill>
                <a:schemeClr val="dk1"/>
              </a:solidFill>
              <a:prstDash val="solid"/>
              <a:miter lim="800000"/>
              <a:headEnd len="sm" w="sm" type="none"/>
              <a:tailEnd len="med" w="med" type="triangle"/>
            </a:ln>
          </p:spPr>
        </p:cxnSp>
        <p:sp>
          <p:nvSpPr>
            <p:cNvPr id="78" name="Google Shape;78;p8"/>
            <p:cNvSpPr/>
            <p:nvPr/>
          </p:nvSpPr>
          <p:spPr>
            <a:xfrm>
              <a:off x="5354524" y="1769613"/>
              <a:ext cx="131885" cy="14015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 name="Google Shape;79;p8"/>
            <p:cNvSpPr/>
            <p:nvPr/>
          </p:nvSpPr>
          <p:spPr>
            <a:xfrm>
              <a:off x="7168670" y="1769613"/>
              <a:ext cx="131885" cy="14015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 name="Google Shape;80;p8"/>
            <p:cNvSpPr/>
            <p:nvPr/>
          </p:nvSpPr>
          <p:spPr>
            <a:xfrm>
              <a:off x="8982816" y="1769613"/>
              <a:ext cx="131885" cy="14015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txBox="1"/>
            <p:nvPr/>
          </p:nvSpPr>
          <p:spPr>
            <a:xfrm>
              <a:off x="5483371" y="2504488"/>
              <a:ext cx="1566600" cy="762000"/>
            </a:xfrm>
            <a:prstGeom prst="rect">
              <a:avLst/>
            </a:prstGeom>
            <a:noFill/>
            <a:ln>
              <a:noFill/>
            </a:ln>
          </p:spPr>
          <p:txBody>
            <a:bodyPr anchorCtr="0" anchor="t" bIns="0" lIns="0" spcFirstLastPara="1" rIns="0" wrap="square" tIns="0">
              <a:spAutoFit/>
            </a:bodyPr>
            <a:lstStyle/>
            <a:p>
              <a:pPr indent="-84138" lvl="1" marL="85725" marR="0" rtl="0" algn="l">
                <a:spcBef>
                  <a:spcPts val="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요구사항 확인</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데이터 </a:t>
              </a:r>
              <a:r>
                <a:rPr b="0" i="0" lang="ko-KR" sz="1050" u="none" cap="none" strike="noStrike">
                  <a:solidFill>
                    <a:srgbClr val="000000"/>
                  </a:solidFill>
                  <a:latin typeface="Malgun Gothic"/>
                  <a:ea typeface="Malgun Gothic"/>
                  <a:cs typeface="Malgun Gothic"/>
                  <a:sym typeface="Malgun Gothic"/>
                </a:rPr>
                <a:t>현황 파악</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Calibri"/>
                <a:buChar char="•"/>
              </a:pPr>
              <a:r>
                <a:rPr b="0" i="0" lang="ko-KR" sz="1050" u="none" cap="none" strike="noStrike">
                  <a:solidFill>
                    <a:srgbClr val="000000"/>
                  </a:solidFill>
                  <a:latin typeface="Calibri"/>
                  <a:ea typeface="Calibri"/>
                  <a:cs typeface="Calibri"/>
                  <a:sym typeface="Calibri"/>
                </a:rPr>
                <a:t>데이터 전처리 </a:t>
              </a:r>
              <a:endParaRPr b="0" i="0" sz="1050" u="none" cap="none" strike="noStrike">
                <a:solidFill>
                  <a:srgbClr val="000000"/>
                </a:solidFill>
                <a:latin typeface="Calibri"/>
                <a:ea typeface="Calibri"/>
                <a:cs typeface="Calibri"/>
                <a:sym typeface="Calibri"/>
              </a:endParaRPr>
            </a:p>
            <a:p>
              <a:pPr indent="-84138" lvl="1" marL="85725" marR="0" rtl="0" algn="l">
                <a:spcBef>
                  <a:spcPts val="300"/>
                </a:spcBef>
                <a:spcAft>
                  <a:spcPts val="0"/>
                </a:spcAft>
                <a:buClr>
                  <a:srgbClr val="000000"/>
                </a:buClr>
                <a:buSzPts val="1050"/>
                <a:buFont typeface="Calibri"/>
                <a:buChar char="•"/>
              </a:pPr>
              <a:r>
                <a:rPr b="0" i="0" lang="ko-KR" sz="1050" u="none" cap="none" strike="noStrike">
                  <a:solidFill>
                    <a:srgbClr val="000000"/>
                  </a:solidFill>
                  <a:latin typeface="Calibri"/>
                  <a:ea typeface="Calibri"/>
                  <a:cs typeface="Calibri"/>
                  <a:sym typeface="Calibri"/>
                </a:rPr>
                <a:t>데이터 연결</a:t>
              </a:r>
              <a:endParaRPr b="0" i="0" sz="1050" u="none" cap="none" strike="noStrike">
                <a:solidFill>
                  <a:srgbClr val="000000"/>
                </a:solidFill>
                <a:latin typeface="Malgun Gothic"/>
                <a:ea typeface="Malgun Gothic"/>
                <a:cs typeface="Malgun Gothic"/>
                <a:sym typeface="Malgun Gothic"/>
              </a:endParaRPr>
            </a:p>
          </p:txBody>
        </p:sp>
        <p:sp>
          <p:nvSpPr>
            <p:cNvPr id="82" name="Google Shape;82;p8"/>
            <p:cNvSpPr txBox="1"/>
            <p:nvPr/>
          </p:nvSpPr>
          <p:spPr>
            <a:xfrm>
              <a:off x="6917250" y="2508391"/>
              <a:ext cx="1331400" cy="762000"/>
            </a:xfrm>
            <a:prstGeom prst="rect">
              <a:avLst/>
            </a:prstGeom>
            <a:noFill/>
            <a:ln>
              <a:noFill/>
            </a:ln>
          </p:spPr>
          <p:txBody>
            <a:bodyPr anchorCtr="0" anchor="t" bIns="0" lIns="0" spcFirstLastPara="1" rIns="0" wrap="square" tIns="0">
              <a:spAutoFit/>
            </a:bodyPr>
            <a:lstStyle/>
            <a:p>
              <a:pPr indent="-84138" lvl="1" marL="85725" marR="0" rtl="0" algn="l">
                <a:spcBef>
                  <a:spcPts val="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기초 통계 분석 </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시계열 분석</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X인자간 상관분석</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X,Y 상관 분석</a:t>
              </a:r>
              <a:endParaRPr b="0" i="0" sz="1050" u="none" cap="none" strike="noStrike">
                <a:solidFill>
                  <a:srgbClr val="000000"/>
                </a:solidFill>
                <a:latin typeface="Malgun Gothic"/>
                <a:ea typeface="Malgun Gothic"/>
                <a:cs typeface="Malgun Gothic"/>
                <a:sym typeface="Malgun Gothic"/>
              </a:endParaRPr>
            </a:p>
          </p:txBody>
        </p:sp>
        <p:sp>
          <p:nvSpPr>
            <p:cNvPr id="83" name="Google Shape;83;p8"/>
            <p:cNvSpPr txBox="1"/>
            <p:nvPr/>
          </p:nvSpPr>
          <p:spPr>
            <a:xfrm>
              <a:off x="8226572" y="2521821"/>
              <a:ext cx="1460400" cy="561900"/>
            </a:xfrm>
            <a:prstGeom prst="rect">
              <a:avLst/>
            </a:prstGeom>
            <a:noFill/>
            <a:ln>
              <a:noFill/>
            </a:ln>
          </p:spPr>
          <p:txBody>
            <a:bodyPr anchorCtr="0" anchor="t" bIns="0" lIns="0" spcFirstLastPara="1" rIns="0" wrap="square" tIns="0">
              <a:spAutoFit/>
            </a:bodyPr>
            <a:lstStyle/>
            <a:p>
              <a:pPr indent="-84138" lvl="1" marL="85725" marR="0" rtl="0" algn="l">
                <a:spcBef>
                  <a:spcPts val="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예측 모델 개발</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유효 변수 확인</a:t>
              </a:r>
              <a:endParaRPr b="0" i="0" sz="1050" u="none" cap="none" strike="noStrike">
                <a:solidFill>
                  <a:srgbClr val="000000"/>
                </a:solidFill>
                <a:latin typeface="Malgun Gothic"/>
                <a:ea typeface="Malgun Gothic"/>
                <a:cs typeface="Malgun Gothic"/>
                <a:sym typeface="Malgun Gothic"/>
              </a:endParaRPr>
            </a:p>
            <a:p>
              <a:pPr indent="-84138" lvl="1" marL="85725" marR="0" rtl="0" algn="l">
                <a:spcBef>
                  <a:spcPts val="300"/>
                </a:spcBef>
                <a:spcAft>
                  <a:spcPts val="0"/>
                </a:spcAft>
                <a:buClr>
                  <a:srgbClr val="000000"/>
                </a:buClr>
                <a:buSzPts val="1050"/>
                <a:buFont typeface="Malgun Gothic"/>
                <a:buChar char="•"/>
              </a:pPr>
              <a:r>
                <a:rPr b="0" i="0" lang="ko-KR" sz="1050" u="none" cap="none" strike="noStrike">
                  <a:solidFill>
                    <a:srgbClr val="000000"/>
                  </a:solidFill>
                  <a:latin typeface="Malgun Gothic"/>
                  <a:ea typeface="Malgun Gothic"/>
                  <a:cs typeface="Malgun Gothic"/>
                  <a:sym typeface="Malgun Gothic"/>
                </a:rPr>
                <a:t>향후 발전 방향 제시</a:t>
              </a:r>
              <a:endParaRPr b="0" i="0" sz="1050" u="none" cap="none" strike="noStrike">
                <a:solidFill>
                  <a:srgbClr val="000000"/>
                </a:solidFill>
                <a:latin typeface="Malgun Gothic"/>
                <a:ea typeface="Malgun Gothic"/>
                <a:cs typeface="Malgun Gothic"/>
                <a:sym typeface="Malgun Gothic"/>
              </a:endParaRPr>
            </a:p>
          </p:txBody>
        </p:sp>
        <p:sp>
          <p:nvSpPr>
            <p:cNvPr id="84" name="Google Shape;84;p8"/>
            <p:cNvSpPr/>
            <p:nvPr/>
          </p:nvSpPr>
          <p:spPr>
            <a:xfrm>
              <a:off x="5962884" y="1590491"/>
              <a:ext cx="641700" cy="27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050">
                  <a:solidFill>
                    <a:schemeClr val="dk1"/>
                  </a:solidFill>
                  <a:latin typeface="Calibri"/>
                  <a:ea typeface="Calibri"/>
                  <a:cs typeface="Calibri"/>
                  <a:sym typeface="Calibri"/>
                </a:rPr>
                <a:t>5</a:t>
              </a:r>
              <a:r>
                <a:rPr b="1" i="0" lang="ko-KR" sz="1050" u="none" cap="none" strike="noStrike">
                  <a:solidFill>
                    <a:schemeClr val="dk1"/>
                  </a:solidFill>
                  <a:latin typeface="Calibri"/>
                  <a:ea typeface="Calibri"/>
                  <a:cs typeface="Calibri"/>
                  <a:sym typeface="Calibri"/>
                </a:rPr>
                <a:t>월 </a:t>
              </a:r>
              <a:r>
                <a:rPr b="1" lang="ko-KR" sz="1050">
                  <a:solidFill>
                    <a:schemeClr val="dk1"/>
                  </a:solidFill>
                  <a:latin typeface="Calibri"/>
                  <a:ea typeface="Calibri"/>
                  <a:cs typeface="Calibri"/>
                  <a:sym typeface="Calibri"/>
                </a:rPr>
                <a:t>1주차</a:t>
              </a:r>
              <a:endParaRPr b="1"/>
            </a:p>
          </p:txBody>
        </p:sp>
        <p:sp>
          <p:nvSpPr>
            <p:cNvPr id="85" name="Google Shape;85;p8"/>
            <p:cNvSpPr/>
            <p:nvPr/>
          </p:nvSpPr>
          <p:spPr>
            <a:xfrm>
              <a:off x="7662272" y="1572216"/>
              <a:ext cx="913200" cy="30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1050">
                  <a:solidFill>
                    <a:schemeClr val="dk1"/>
                  </a:solidFill>
                  <a:latin typeface="Calibri"/>
                  <a:ea typeface="Calibri"/>
                  <a:cs typeface="Calibri"/>
                  <a:sym typeface="Calibri"/>
                </a:rPr>
                <a:t>5</a:t>
              </a:r>
              <a:r>
                <a:rPr b="1" lang="ko-KR" sz="1050">
                  <a:solidFill>
                    <a:schemeClr val="dk1"/>
                  </a:solidFill>
                  <a:latin typeface="Calibri"/>
                  <a:ea typeface="Calibri"/>
                  <a:cs typeface="Calibri"/>
                  <a:sym typeface="Calibri"/>
                </a:rPr>
                <a:t>월 2주차</a:t>
              </a:r>
              <a:endParaRPr b="1"/>
            </a:p>
          </p:txBody>
        </p:sp>
        <p:sp>
          <p:nvSpPr>
            <p:cNvPr id="86" name="Google Shape;86;p8"/>
            <p:cNvSpPr txBox="1"/>
            <p:nvPr/>
          </p:nvSpPr>
          <p:spPr>
            <a:xfrm>
              <a:off x="5151189" y="1292429"/>
              <a:ext cx="4539300" cy="272700"/>
            </a:xfrm>
            <a:prstGeom prst="rect">
              <a:avLst/>
            </a:prstGeom>
            <a:noFill/>
            <a:ln>
              <a:noFill/>
            </a:ln>
          </p:spPr>
          <p:txBody>
            <a:bodyPr anchorCtr="0" anchor="t" bIns="36000" lIns="72000" spcFirstLastPara="1" rIns="36000" wrap="square" tIns="36000">
              <a:spAutoFit/>
            </a:bodyPr>
            <a:lstStyle/>
            <a:p>
              <a:pPr indent="-180975" lvl="1" marL="180975" marR="0" rtl="0" algn="l">
                <a:lnSpc>
                  <a:spcPct val="120000"/>
                </a:lnSpc>
                <a:spcBef>
                  <a:spcPts val="0"/>
                </a:spcBef>
                <a:spcAft>
                  <a:spcPts val="0"/>
                </a:spcAft>
                <a:buClr>
                  <a:srgbClr val="000000"/>
                </a:buClr>
                <a:buSzPts val="1300"/>
                <a:buFont typeface="Noto Sans Symbols"/>
                <a:buChar char="▪"/>
              </a:pPr>
              <a:r>
                <a:rPr b="1" i="0" lang="ko-KR" sz="1300" u="none" cap="none" strike="noStrike">
                  <a:solidFill>
                    <a:srgbClr val="000000"/>
                  </a:solidFill>
                  <a:latin typeface="Malgun Gothic"/>
                  <a:ea typeface="Malgun Gothic"/>
                  <a:cs typeface="Malgun Gothic"/>
                  <a:sym typeface="Malgun Gothic"/>
                </a:rPr>
                <a:t>2</a:t>
              </a:r>
              <a:r>
                <a:rPr b="1" lang="ko-KR" sz="1300">
                  <a:latin typeface="Malgun Gothic"/>
                  <a:ea typeface="Malgun Gothic"/>
                  <a:cs typeface="Malgun Gothic"/>
                  <a:sym typeface="Malgun Gothic"/>
                </a:rPr>
                <a:t>주 </a:t>
              </a:r>
              <a:r>
                <a:rPr b="1" i="0" lang="ko-KR" sz="1300" u="none" cap="none" strike="noStrike">
                  <a:solidFill>
                    <a:srgbClr val="000000"/>
                  </a:solidFill>
                  <a:latin typeface="Malgun Gothic"/>
                  <a:ea typeface="Malgun Gothic"/>
                  <a:cs typeface="Malgun Gothic"/>
                  <a:sym typeface="Malgun Gothic"/>
                </a:rPr>
                <a:t>동안 데이터 탐색 및 불량 원인 분석</a:t>
              </a:r>
              <a:endParaRPr b="1" i="0" sz="1300" u="none" cap="none" strike="noStrike">
                <a:solidFill>
                  <a:srgbClr val="000000"/>
                </a:solidFill>
                <a:latin typeface="Malgun Gothic"/>
                <a:ea typeface="Malgun Gothic"/>
                <a:cs typeface="Malgun Gothic"/>
                <a:sym typeface="Malgun Gothic"/>
              </a:endParaRPr>
            </a:p>
          </p:txBody>
        </p:sp>
      </p:grpSp>
      <p:sp>
        <p:nvSpPr>
          <p:cNvPr id="87" name="Google Shape;87;p8"/>
          <p:cNvSpPr txBox="1"/>
          <p:nvPr/>
        </p:nvSpPr>
        <p:spPr>
          <a:xfrm>
            <a:off x="410535" y="813098"/>
            <a:ext cx="9111838" cy="32541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400">
                <a:solidFill>
                  <a:srgbClr val="000000"/>
                </a:solidFill>
                <a:latin typeface="Malgun Gothic"/>
                <a:ea typeface="Malgun Gothic"/>
                <a:cs typeface="Malgun Gothic"/>
                <a:sym typeface="Malgun Gothic"/>
              </a:rPr>
              <a:t>프로젝트 수행 절차 및 경과</a:t>
            </a:r>
            <a:endParaRPr/>
          </a:p>
        </p:txBody>
      </p:sp>
      <p:cxnSp>
        <p:nvCxnSpPr>
          <p:cNvPr id="88" name="Google Shape;88;p8"/>
          <p:cNvCxnSpPr/>
          <p:nvPr/>
        </p:nvCxnSpPr>
        <p:spPr>
          <a:xfrm>
            <a:off x="410534" y="1139022"/>
            <a:ext cx="9111838" cy="0"/>
          </a:xfrm>
          <a:prstGeom prst="straightConnector1">
            <a:avLst/>
          </a:prstGeom>
          <a:noFill/>
          <a:ln cap="flat" cmpd="sng" w="12700">
            <a:solidFill>
              <a:srgbClr val="000000"/>
            </a:solidFill>
            <a:prstDash val="solid"/>
            <a:round/>
            <a:headEnd len="sm" w="sm" type="none"/>
            <a:tailEnd len="sm" w="sm" type="none"/>
          </a:ln>
        </p:spPr>
      </p:cxnSp>
      <p:graphicFrame>
        <p:nvGraphicFramePr>
          <p:cNvPr id="89" name="Google Shape;89;p8"/>
          <p:cNvGraphicFramePr/>
          <p:nvPr/>
        </p:nvGraphicFramePr>
        <p:xfrm>
          <a:off x="523383" y="3813940"/>
          <a:ext cx="3000000" cy="3000000"/>
        </p:xfrm>
        <a:graphic>
          <a:graphicData uri="http://schemas.openxmlformats.org/drawingml/2006/table">
            <a:tbl>
              <a:tblPr>
                <a:noFill/>
                <a:tableStyleId>{439214F9-4894-4FDF-B76B-118295B59BDC}</a:tableStyleId>
              </a:tblPr>
              <a:tblGrid>
                <a:gridCol w="1536650"/>
                <a:gridCol w="1177150"/>
                <a:gridCol w="4435375"/>
                <a:gridCol w="1722450"/>
              </a:tblGrid>
              <a:tr h="325550">
                <a:tc>
                  <a:txBody>
                    <a:bodyPr/>
                    <a:lstStyle/>
                    <a:p>
                      <a:pPr indent="0" lvl="0" marL="0" marR="0" rtl="0" algn="ctr">
                        <a:lnSpc>
                          <a:spcPct val="115000"/>
                        </a:lnSpc>
                        <a:spcBef>
                          <a:spcPts val="0"/>
                        </a:spcBef>
                        <a:spcAft>
                          <a:spcPts val="0"/>
                        </a:spcAft>
                        <a:buNone/>
                      </a:pPr>
                      <a:r>
                        <a:rPr b="1" lang="ko-KR" sz="1200" u="none" cap="none" strike="noStrike">
                          <a:solidFill>
                            <a:srgbClr val="000000"/>
                          </a:solidFill>
                          <a:latin typeface="Malgun Gothic"/>
                          <a:ea typeface="Malgun Gothic"/>
                          <a:cs typeface="Malgun Gothic"/>
                          <a:sym typeface="Malgun Gothic"/>
                        </a:rPr>
                        <a:t>구분</a:t>
                      </a:r>
                      <a:endParaRPr b="1" sz="12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200" u="none" cap="none" strike="noStrike">
                          <a:latin typeface="Malgun Gothic"/>
                          <a:ea typeface="Malgun Gothic"/>
                          <a:cs typeface="Malgun Gothic"/>
                          <a:sym typeface="Malgun Gothic"/>
                        </a:rPr>
                        <a:t>기간</a:t>
                      </a:r>
                      <a:endParaRPr b="1" sz="12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4000"/>
                        </a:lnSpc>
                        <a:spcBef>
                          <a:spcPts val="0"/>
                        </a:spcBef>
                        <a:spcAft>
                          <a:spcPts val="0"/>
                        </a:spcAft>
                        <a:buNone/>
                      </a:pPr>
                      <a:r>
                        <a:rPr b="1" lang="ko-KR" sz="1200" u="none" cap="none" strike="noStrike">
                          <a:solidFill>
                            <a:schemeClr val="dk1"/>
                          </a:solidFill>
                          <a:latin typeface="Malgun Gothic"/>
                          <a:ea typeface="Malgun Gothic"/>
                          <a:cs typeface="Malgun Gothic"/>
                          <a:sym typeface="Malgun Gothic"/>
                        </a:rPr>
                        <a:t>활동</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4000"/>
                        </a:lnSpc>
                        <a:spcBef>
                          <a:spcPts val="0"/>
                        </a:spcBef>
                        <a:spcAft>
                          <a:spcPts val="0"/>
                        </a:spcAft>
                        <a:buNone/>
                      </a:pPr>
                      <a:r>
                        <a:rPr b="1" lang="ko-KR" sz="1200" u="none" cap="none" strike="noStrike">
                          <a:solidFill>
                            <a:schemeClr val="dk1"/>
                          </a:solidFill>
                          <a:latin typeface="Malgun Gothic"/>
                          <a:ea typeface="Malgun Gothic"/>
                          <a:cs typeface="Malgun Gothic"/>
                          <a:sym typeface="Malgun Gothic"/>
                        </a:rPr>
                        <a:t>비고</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358900">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데이터 분석 및 변수 파악</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latin typeface="Malgun Gothic"/>
                          <a:ea typeface="Malgun Gothic"/>
                          <a:cs typeface="Malgun Gothic"/>
                          <a:sym typeface="Malgun Gothic"/>
                        </a:rPr>
                        <a:t>5/22(수)~5/24(금)</a:t>
                      </a:r>
                      <a:endParaRPr b="0"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배경지식 정리, 변수 상관관계 분석, 전력 별 기후요소 파악</a:t>
                      </a:r>
                      <a:endParaRPr b="0"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5">
                  <a:txBody>
                    <a:bodyPr/>
                    <a:lstStyle/>
                    <a:p>
                      <a:pPr indent="0" lvl="0" marL="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아이디어 회의</a:t>
                      </a:r>
                      <a:endParaRPr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8900">
                <a:tc>
                  <a:txBody>
                    <a:bodyPr/>
                    <a:lstStyle/>
                    <a:p>
                      <a:pPr indent="0" lvl="0" marL="0" marR="0" rtl="0" algn="ctr">
                        <a:lnSpc>
                          <a:spcPct val="114000"/>
                        </a:lnSpc>
                        <a:spcBef>
                          <a:spcPts val="0"/>
                        </a:spcBef>
                        <a:spcAft>
                          <a:spcPts val="0"/>
                        </a:spcAft>
                        <a:buNone/>
                      </a:pPr>
                      <a:r>
                        <a:rPr b="1" lang="ko-KR" sz="1000" u="none" cap="none" strike="noStrike">
                          <a:latin typeface="Malgun Gothic"/>
                          <a:ea typeface="Malgun Gothic"/>
                          <a:cs typeface="Malgun Gothic"/>
                          <a:sym typeface="Malgun Gothic"/>
                        </a:rPr>
                        <a:t>데이터 </a:t>
                      </a:r>
                      <a:r>
                        <a:rPr b="1" lang="ko-KR" sz="1000">
                          <a:latin typeface="Malgun Gothic"/>
                          <a:ea typeface="Malgun Gothic"/>
                          <a:cs typeface="Malgun Gothic"/>
                          <a:sym typeface="Malgun Gothic"/>
                        </a:rPr>
                        <a:t>전처리 및 시각화</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Clr>
                          <a:srgbClr val="000000"/>
                        </a:buClr>
                        <a:buSzPts val="1000"/>
                        <a:buFont typeface="Malgun Gothic"/>
                        <a:buNone/>
                      </a:pPr>
                      <a:r>
                        <a:rPr lang="ko-KR" sz="1000">
                          <a:latin typeface="Malgun Gothic"/>
                          <a:ea typeface="Malgun Gothic"/>
                          <a:cs typeface="Malgun Gothic"/>
                          <a:sym typeface="Malgun Gothic"/>
                        </a:rPr>
                        <a:t>5/25(토)</a:t>
                      </a:r>
                      <a:endParaRPr b="0" i="0" sz="10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test 데이터 결측치 채우기, 파생변수 생성, 건물 유형에 따른 군집화</a:t>
                      </a:r>
                      <a:endParaRPr b="0"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58900">
                <a:tc>
                  <a:txBody>
                    <a:bodyPr/>
                    <a:lstStyle/>
                    <a:p>
                      <a:pPr indent="0" lvl="0" marL="0" marR="0" rtl="0" algn="ctr">
                        <a:lnSpc>
                          <a:spcPct val="114000"/>
                        </a:lnSpc>
                        <a:spcBef>
                          <a:spcPts val="0"/>
                        </a:spcBef>
                        <a:spcAft>
                          <a:spcPts val="0"/>
                        </a:spcAft>
                        <a:buNone/>
                      </a:pPr>
                      <a:r>
                        <a:rPr b="1" lang="ko-KR" sz="1000" u="none" cap="none" strike="noStrike">
                          <a:latin typeface="Malgun Gothic"/>
                          <a:ea typeface="Malgun Gothic"/>
                          <a:cs typeface="Malgun Gothic"/>
                          <a:sym typeface="Malgun Gothic"/>
                        </a:rPr>
                        <a:t>탐색적 분석(EDA)</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Clr>
                          <a:srgbClr val="000000"/>
                        </a:buClr>
                        <a:buSzPts val="1000"/>
                        <a:buFont typeface="Malgun Gothic"/>
                        <a:buNone/>
                      </a:pPr>
                      <a:r>
                        <a:rPr lang="ko-KR" sz="1000">
                          <a:latin typeface="Malgun Gothic"/>
                          <a:ea typeface="Malgun Gothic"/>
                          <a:cs typeface="Malgun Gothic"/>
                          <a:sym typeface="Malgun Gothic"/>
                        </a:rPr>
                        <a:t>5/26(일)</a:t>
                      </a:r>
                      <a:endParaRPr b="0" i="0" sz="10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시계열 데이터 분석, 모델링, 예측 결과 시각화</a:t>
                      </a:r>
                      <a:endParaRPr b="0"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58900">
                <a:tc>
                  <a:txBody>
                    <a:bodyPr/>
                    <a:lstStyle/>
                    <a:p>
                      <a:pPr indent="0" lvl="0" marL="0" marR="0" rtl="0" algn="ctr">
                        <a:lnSpc>
                          <a:spcPct val="114000"/>
                        </a:lnSpc>
                        <a:spcBef>
                          <a:spcPts val="0"/>
                        </a:spcBef>
                        <a:spcAft>
                          <a:spcPts val="0"/>
                        </a:spcAft>
                        <a:buNone/>
                      </a:pPr>
                      <a:r>
                        <a:rPr b="1" lang="ko-KR" sz="1000" u="none" cap="none" strike="noStrike">
                          <a:latin typeface="Malgun Gothic"/>
                          <a:ea typeface="Malgun Gothic"/>
                          <a:cs typeface="Malgun Gothic"/>
                          <a:sym typeface="Malgun Gothic"/>
                        </a:rPr>
                        <a:t>모델 학습 및 선택</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Clr>
                          <a:srgbClr val="000000"/>
                        </a:buClr>
                        <a:buSzPts val="1000"/>
                        <a:buFont typeface="Malgun Gothic"/>
                        <a:buNone/>
                      </a:pPr>
                      <a:r>
                        <a:rPr lang="ko-KR" sz="1000">
                          <a:latin typeface="Malgun Gothic"/>
                          <a:ea typeface="Malgun Gothic"/>
                          <a:cs typeface="Malgun Gothic"/>
                          <a:sym typeface="Malgun Gothic"/>
                        </a:rPr>
                        <a:t>5/27(월)</a:t>
                      </a:r>
                      <a:endParaRPr b="0" i="0" sz="10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모델링 및 비즈니스 모델 개발, 구체화</a:t>
                      </a:r>
                      <a:endParaRPr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58900">
                <a:tc>
                  <a:txBody>
                    <a:bodyPr/>
                    <a:lstStyle/>
                    <a:p>
                      <a:pPr indent="0" lvl="0" marL="0" marR="0" rtl="0" algn="ctr">
                        <a:lnSpc>
                          <a:spcPct val="114000"/>
                        </a:lnSpc>
                        <a:spcBef>
                          <a:spcPts val="0"/>
                        </a:spcBef>
                        <a:spcAft>
                          <a:spcPts val="0"/>
                        </a:spcAft>
                        <a:buNone/>
                      </a:pPr>
                      <a:r>
                        <a:rPr b="1" lang="ko-KR" sz="1000" u="none" cap="none" strike="noStrike">
                          <a:latin typeface="Malgun Gothic"/>
                          <a:ea typeface="Malgun Gothic"/>
                          <a:cs typeface="Malgun Gothic"/>
                          <a:sym typeface="Malgun Gothic"/>
                        </a:rPr>
                        <a:t>결론도출</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Clr>
                          <a:srgbClr val="000000"/>
                        </a:buClr>
                        <a:buSzPts val="1000"/>
                        <a:buFont typeface="Malgun Gothic"/>
                        <a:buNone/>
                      </a:pPr>
                      <a:r>
                        <a:rPr lang="ko-KR" sz="1000">
                          <a:latin typeface="Malgun Gothic"/>
                          <a:ea typeface="Malgun Gothic"/>
                          <a:cs typeface="Malgun Gothic"/>
                          <a:sym typeface="Malgun Gothic"/>
                        </a:rPr>
                        <a:t>5/28(화)</a:t>
                      </a:r>
                      <a:r>
                        <a:rPr lang="ko-KR" sz="1000">
                          <a:latin typeface="Malgun Gothic"/>
                          <a:ea typeface="Malgun Gothic"/>
                          <a:cs typeface="Malgun Gothic"/>
                          <a:sym typeface="Malgun Gothic"/>
                        </a:rPr>
                        <a:t>~5/29(수)</a:t>
                      </a:r>
                      <a:endParaRPr b="0" i="0" sz="10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모델 평가 및 향후 발전 방향 제시</a:t>
                      </a:r>
                      <a:endParaRPr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5"/>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5</a:t>
            </a:r>
            <a:r>
              <a:rPr lang="ko-KR"/>
              <a:t>. 부록 (청주공장)</a:t>
            </a:r>
            <a:endParaRPr>
              <a:latin typeface="Calibri"/>
              <a:ea typeface="Calibri"/>
              <a:cs typeface="Calibri"/>
              <a:sym typeface="Calibri"/>
            </a:endParaRPr>
          </a:p>
        </p:txBody>
      </p:sp>
      <p:pic>
        <p:nvPicPr>
          <p:cNvPr id="551" name="Google Shape;551;p35"/>
          <p:cNvPicPr preferRelativeResize="0"/>
          <p:nvPr/>
        </p:nvPicPr>
        <p:blipFill rotWithShape="1">
          <a:blip r:embed="rId3">
            <a:alphaModFix/>
          </a:blip>
          <a:srcRect b="0" l="0" r="0" t="3660"/>
          <a:stretch/>
        </p:blipFill>
        <p:spPr>
          <a:xfrm>
            <a:off x="76200" y="1147200"/>
            <a:ext cx="5421475" cy="5170424"/>
          </a:xfrm>
          <a:prstGeom prst="rect">
            <a:avLst/>
          </a:prstGeom>
          <a:noFill/>
          <a:ln>
            <a:noFill/>
          </a:ln>
        </p:spPr>
      </p:pic>
      <p:sp>
        <p:nvSpPr>
          <p:cNvPr id="552" name="Google Shape;552;p35"/>
          <p:cNvSpPr txBox="1"/>
          <p:nvPr/>
        </p:nvSpPr>
        <p:spPr>
          <a:xfrm>
            <a:off x="5573875" y="2080325"/>
            <a:ext cx="4220400" cy="319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1) 업무 시간대 (주로 8시~17시)</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- 1번 건물, 2번 건물, Main 건물 모두 업무 시간대에 전력 사용량이 높습니다.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 피크 타임: 오전 9시부터 11시, 그리고 오후 1시부터 3시 사이에 전력 사용량이 높습니다.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2) 비업무 시간대 (주로 0시~8시, 19시 이후)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 비업무 시간대의 전력 사용량은 상대적으로 낮고, 변동성도 적습니다.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 이 시간대에는 공장의 가동이 줄어들거나 멈추는 시간대일 가능성이 큽니다.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3) 주말</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ko-KR" sz="1050">
                <a:solidFill>
                  <a:schemeClr val="dk1"/>
                </a:solidFill>
                <a:latin typeface="Courier New"/>
                <a:ea typeface="Courier New"/>
                <a:cs typeface="Courier New"/>
                <a:sym typeface="Courier New"/>
              </a:rPr>
              <a:t>- 주말에는 전력 사용량이 감소합니다.  </a:t>
            </a:r>
            <a:endParaRPr sz="1050">
              <a:solidFill>
                <a:schemeClr val="dk1"/>
              </a:solidFill>
              <a:latin typeface="Courier New"/>
              <a:ea typeface="Courier New"/>
              <a:cs typeface="Courier New"/>
              <a:sym typeface="Courier New"/>
            </a:endParaRPr>
          </a:p>
        </p:txBody>
      </p:sp>
      <p:sp>
        <p:nvSpPr>
          <p:cNvPr id="553" name="Google Shape;553;p35"/>
          <p:cNvSpPr txBox="1"/>
          <p:nvPr/>
        </p:nvSpPr>
        <p:spPr>
          <a:xfrm>
            <a:off x="410534" y="736898"/>
            <a:ext cx="9049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시간별 / 요일별 평균 전력 사용량</a:t>
            </a:r>
            <a:endParaRPr/>
          </a:p>
        </p:txBody>
      </p:sp>
      <p:sp>
        <p:nvSpPr>
          <p:cNvPr id="554" name="Google Shape;554;p35"/>
          <p:cNvSpPr txBox="1"/>
          <p:nvPr/>
        </p:nvSpPr>
        <p:spPr>
          <a:xfrm>
            <a:off x="5573875" y="2080325"/>
            <a:ext cx="3042600" cy="292500"/>
          </a:xfrm>
          <a:prstGeom prst="rect">
            <a:avLst/>
          </a:prstGeom>
          <a:solidFill>
            <a:schemeClr val="lt1"/>
          </a:solid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1) 업무 시간대 (주로 8시 ~ 17시)</a:t>
            </a:r>
            <a:endParaRPr b="1" sz="1300">
              <a:solidFill>
                <a:srgbClr val="FF0000"/>
              </a:solidFill>
              <a:latin typeface="Malgun Gothic"/>
              <a:ea typeface="Malgun Gothic"/>
              <a:cs typeface="Malgun Gothic"/>
              <a:sym typeface="Malgun Gothic"/>
            </a:endParaRPr>
          </a:p>
        </p:txBody>
      </p:sp>
      <p:sp>
        <p:nvSpPr>
          <p:cNvPr id="555" name="Google Shape;555;p35"/>
          <p:cNvSpPr txBox="1"/>
          <p:nvPr/>
        </p:nvSpPr>
        <p:spPr>
          <a:xfrm>
            <a:off x="5573875" y="3382150"/>
            <a:ext cx="3680100" cy="292500"/>
          </a:xfrm>
          <a:prstGeom prst="rect">
            <a:avLst/>
          </a:prstGeom>
          <a:solidFill>
            <a:schemeClr val="lt1"/>
          </a:solid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2</a:t>
            </a:r>
            <a:r>
              <a:rPr b="1" lang="ko-KR" sz="1300">
                <a:solidFill>
                  <a:schemeClr val="dk1"/>
                </a:solidFill>
                <a:latin typeface="Malgun Gothic"/>
                <a:ea typeface="Malgun Gothic"/>
                <a:cs typeface="Malgun Gothic"/>
                <a:sym typeface="Malgun Gothic"/>
              </a:rPr>
              <a:t>) 비업무 시간대 (주로 0시 ~ 8시, 19시 이후)</a:t>
            </a:r>
            <a:endParaRPr b="1" sz="1300">
              <a:solidFill>
                <a:srgbClr val="FF0000"/>
              </a:solidFill>
              <a:latin typeface="Malgun Gothic"/>
              <a:ea typeface="Malgun Gothic"/>
              <a:cs typeface="Malgun Gothic"/>
              <a:sym typeface="Malgun Gothic"/>
            </a:endParaRPr>
          </a:p>
        </p:txBody>
      </p:sp>
      <p:sp>
        <p:nvSpPr>
          <p:cNvPr id="556" name="Google Shape;556;p35"/>
          <p:cNvSpPr txBox="1"/>
          <p:nvPr/>
        </p:nvSpPr>
        <p:spPr>
          <a:xfrm>
            <a:off x="5573875" y="4683975"/>
            <a:ext cx="3680100" cy="292500"/>
          </a:xfrm>
          <a:prstGeom prst="rect">
            <a:avLst/>
          </a:prstGeom>
          <a:solidFill>
            <a:schemeClr val="lt1"/>
          </a:solid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b="1" lang="ko-KR" sz="1300">
                <a:solidFill>
                  <a:schemeClr val="dk1"/>
                </a:solidFill>
                <a:latin typeface="Malgun Gothic"/>
                <a:ea typeface="Malgun Gothic"/>
                <a:cs typeface="Malgun Gothic"/>
                <a:sym typeface="Malgun Gothic"/>
              </a:rPr>
              <a:t>3) 주말</a:t>
            </a:r>
            <a:endParaRPr b="1" sz="1300">
              <a:solidFill>
                <a:srgbClr val="FF0000"/>
              </a:solidFill>
              <a:latin typeface="Malgun Gothic"/>
              <a:ea typeface="Malgun Gothic"/>
              <a:cs typeface="Malgun Gothic"/>
              <a:sym typeface="Malgun Gothic"/>
            </a:endParaRPr>
          </a:p>
        </p:txBody>
      </p:sp>
      <p:sp>
        <p:nvSpPr>
          <p:cNvPr id="557" name="Google Shape;557;p35"/>
          <p:cNvSpPr txBox="1"/>
          <p:nvPr/>
        </p:nvSpPr>
        <p:spPr>
          <a:xfrm>
            <a:off x="650325" y="1097300"/>
            <a:ext cx="1986600" cy="246300"/>
          </a:xfrm>
          <a:prstGeom prst="rect">
            <a:avLst/>
          </a:prstGeom>
          <a:solidFill>
            <a:schemeClr val="lt1"/>
          </a:solidFill>
          <a:ln>
            <a:noFill/>
          </a:ln>
        </p:spPr>
        <p:txBody>
          <a:bodyPr anchorCtr="0" anchor="t" bIns="45700" lIns="91425" spcFirstLastPara="1" rIns="91425" wrap="square" tIns="45700">
            <a:spAutoFit/>
          </a:bodyPr>
          <a:lstStyle/>
          <a:p>
            <a:pPr indent="0" lvl="0" marL="0" rtl="0" algn="ctr">
              <a:lnSpc>
                <a:spcPct val="120000"/>
              </a:lnSpc>
              <a:spcBef>
                <a:spcPts val="0"/>
              </a:spcBef>
              <a:spcAft>
                <a:spcPts val="0"/>
              </a:spcAft>
              <a:buNone/>
            </a:pPr>
            <a:r>
              <a:rPr b="1" lang="ko-KR" sz="1000">
                <a:solidFill>
                  <a:schemeClr val="dk1"/>
                </a:solidFill>
                <a:latin typeface="Malgun Gothic"/>
                <a:ea typeface="Malgun Gothic"/>
                <a:cs typeface="Malgun Gothic"/>
                <a:sym typeface="Malgun Gothic"/>
              </a:rPr>
              <a:t>시간별 전력 사용량</a:t>
            </a:r>
            <a:endParaRPr b="1" sz="1000">
              <a:solidFill>
                <a:srgbClr val="FF0000"/>
              </a:solidFill>
              <a:latin typeface="Malgun Gothic"/>
              <a:ea typeface="Malgun Gothic"/>
              <a:cs typeface="Malgun Gothic"/>
              <a:sym typeface="Malgun Gothic"/>
            </a:endParaRPr>
          </a:p>
        </p:txBody>
      </p:sp>
      <p:sp>
        <p:nvSpPr>
          <p:cNvPr id="558" name="Google Shape;558;p35"/>
          <p:cNvSpPr txBox="1"/>
          <p:nvPr/>
        </p:nvSpPr>
        <p:spPr>
          <a:xfrm>
            <a:off x="3312000" y="1097300"/>
            <a:ext cx="1986600" cy="246300"/>
          </a:xfrm>
          <a:prstGeom prst="rect">
            <a:avLst/>
          </a:prstGeom>
          <a:solidFill>
            <a:schemeClr val="lt1"/>
          </a:solidFill>
          <a:ln>
            <a:noFill/>
          </a:ln>
        </p:spPr>
        <p:txBody>
          <a:bodyPr anchorCtr="0" anchor="t" bIns="45700" lIns="91425" spcFirstLastPara="1" rIns="91425" wrap="square" tIns="45700">
            <a:spAutoFit/>
          </a:bodyPr>
          <a:lstStyle/>
          <a:p>
            <a:pPr indent="0" lvl="0" marL="0" rtl="0" algn="ctr">
              <a:lnSpc>
                <a:spcPct val="120000"/>
              </a:lnSpc>
              <a:spcBef>
                <a:spcPts val="0"/>
              </a:spcBef>
              <a:spcAft>
                <a:spcPts val="0"/>
              </a:spcAft>
              <a:buNone/>
            </a:pPr>
            <a:r>
              <a:rPr b="1" lang="ko-KR" sz="1000">
                <a:solidFill>
                  <a:schemeClr val="dk1"/>
                </a:solidFill>
                <a:latin typeface="Malgun Gothic"/>
                <a:ea typeface="Malgun Gothic"/>
                <a:cs typeface="Malgun Gothic"/>
                <a:sym typeface="Malgun Gothic"/>
              </a:rPr>
              <a:t>요일별 전력 사용량</a:t>
            </a:r>
            <a:endParaRPr b="1" sz="1000">
              <a:solidFill>
                <a:srgbClr val="FF0000"/>
              </a:solidFill>
              <a:latin typeface="Malgun Gothic"/>
              <a:ea typeface="Malgun Gothic"/>
              <a:cs typeface="Malgun Gothic"/>
              <a:sym typeface="Malgun Gothic"/>
            </a:endParaRPr>
          </a:p>
        </p:txBody>
      </p:sp>
      <p:sp>
        <p:nvSpPr>
          <p:cNvPr id="559" name="Google Shape;559;p35"/>
          <p:cNvSpPr txBox="1"/>
          <p:nvPr/>
        </p:nvSpPr>
        <p:spPr>
          <a:xfrm>
            <a:off x="439475" y="1605525"/>
            <a:ext cx="6060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rgbClr val="0000FF"/>
                </a:solidFill>
                <a:latin typeface="Calibri"/>
                <a:ea typeface="Calibri"/>
                <a:cs typeface="Calibri"/>
                <a:sym typeface="Calibri"/>
              </a:rPr>
              <a:t>1번</a:t>
            </a:r>
            <a:endParaRPr b="1">
              <a:solidFill>
                <a:srgbClr val="0000FF"/>
              </a:solidFill>
              <a:latin typeface="Calibri"/>
              <a:ea typeface="Calibri"/>
              <a:cs typeface="Calibri"/>
              <a:sym typeface="Calibri"/>
            </a:endParaRPr>
          </a:p>
        </p:txBody>
      </p:sp>
      <p:sp>
        <p:nvSpPr>
          <p:cNvPr id="560" name="Google Shape;560;p35"/>
          <p:cNvSpPr txBox="1"/>
          <p:nvPr/>
        </p:nvSpPr>
        <p:spPr>
          <a:xfrm>
            <a:off x="439475" y="3194852"/>
            <a:ext cx="6060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rgbClr val="0000FF"/>
                </a:solidFill>
                <a:latin typeface="Calibri"/>
                <a:ea typeface="Calibri"/>
                <a:cs typeface="Calibri"/>
                <a:sym typeface="Calibri"/>
              </a:rPr>
              <a:t>2번</a:t>
            </a:r>
            <a:endParaRPr b="1">
              <a:solidFill>
                <a:srgbClr val="0000FF"/>
              </a:solidFill>
              <a:latin typeface="Calibri"/>
              <a:ea typeface="Calibri"/>
              <a:cs typeface="Calibri"/>
              <a:sym typeface="Calibri"/>
            </a:endParaRPr>
          </a:p>
        </p:txBody>
      </p:sp>
      <p:sp>
        <p:nvSpPr>
          <p:cNvPr id="561" name="Google Shape;561;p35"/>
          <p:cNvSpPr txBox="1"/>
          <p:nvPr/>
        </p:nvSpPr>
        <p:spPr>
          <a:xfrm>
            <a:off x="439475" y="4720079"/>
            <a:ext cx="6060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rgbClr val="0000FF"/>
                </a:solidFill>
                <a:latin typeface="Calibri"/>
                <a:ea typeface="Calibri"/>
                <a:cs typeface="Calibri"/>
                <a:sym typeface="Calibri"/>
              </a:rPr>
              <a:t>Main</a:t>
            </a:r>
            <a:endParaRPr b="1">
              <a:solidFill>
                <a:srgbClr val="0000FF"/>
              </a:solidFill>
              <a:latin typeface="Calibri"/>
              <a:ea typeface="Calibri"/>
              <a:cs typeface="Calibri"/>
              <a:sym typeface="Calibri"/>
            </a:endParaRPr>
          </a:p>
        </p:txBody>
      </p:sp>
      <p:sp>
        <p:nvSpPr>
          <p:cNvPr id="562" name="Google Shape;562;p35"/>
          <p:cNvSpPr txBox="1"/>
          <p:nvPr/>
        </p:nvSpPr>
        <p:spPr>
          <a:xfrm>
            <a:off x="336650" y="6310900"/>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50">
                <a:solidFill>
                  <a:srgbClr val="1D1C1D"/>
                </a:solidFill>
              </a:rPr>
              <a:t>* </a:t>
            </a:r>
            <a:r>
              <a:rPr lang="ko-KR" sz="1150">
                <a:solidFill>
                  <a:srgbClr val="1D1C1D"/>
                </a:solidFill>
              </a:rPr>
              <a:t>적산을 순시로 변경해서 작업</a:t>
            </a:r>
            <a:endParaRPr/>
          </a:p>
        </p:txBody>
      </p:sp>
      <p:cxnSp>
        <p:nvCxnSpPr>
          <p:cNvPr id="563" name="Google Shape;563;p35"/>
          <p:cNvCxnSpPr/>
          <p:nvPr/>
        </p:nvCxnSpPr>
        <p:spPr>
          <a:xfrm>
            <a:off x="410534" y="1062822"/>
            <a:ext cx="9069900" cy="0"/>
          </a:xfrm>
          <a:prstGeom prst="straightConnector1">
            <a:avLst/>
          </a:prstGeom>
          <a:noFill/>
          <a:ln cap="flat" cmpd="sng" w="12700">
            <a:solidFill>
              <a:srgbClr val="00000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6"/>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5</a:t>
            </a:r>
            <a:r>
              <a:rPr lang="ko-KR"/>
              <a:t>. 부록 (청주공장)</a:t>
            </a:r>
            <a:endParaRPr>
              <a:latin typeface="Calibri"/>
              <a:ea typeface="Calibri"/>
              <a:cs typeface="Calibri"/>
              <a:sym typeface="Calibri"/>
            </a:endParaRPr>
          </a:p>
        </p:txBody>
      </p:sp>
      <p:sp>
        <p:nvSpPr>
          <p:cNvPr id="570" name="Google Shape;570;p36"/>
          <p:cNvSpPr txBox="1"/>
          <p:nvPr/>
        </p:nvSpPr>
        <p:spPr>
          <a:xfrm>
            <a:off x="410534" y="736898"/>
            <a:ext cx="9049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날씨 요인과 </a:t>
            </a:r>
            <a:r>
              <a:rPr b="1" lang="ko-KR">
                <a:latin typeface="Malgun Gothic"/>
                <a:ea typeface="Malgun Gothic"/>
                <a:cs typeface="Malgun Gothic"/>
                <a:sym typeface="Malgun Gothic"/>
              </a:rPr>
              <a:t>전력 사용량 상관관계</a:t>
            </a:r>
            <a:endParaRPr/>
          </a:p>
        </p:txBody>
      </p:sp>
      <p:graphicFrame>
        <p:nvGraphicFramePr>
          <p:cNvPr id="571" name="Google Shape;571;p36"/>
          <p:cNvGraphicFramePr/>
          <p:nvPr/>
        </p:nvGraphicFramePr>
        <p:xfrm>
          <a:off x="5223938" y="3254025"/>
          <a:ext cx="3000000" cy="3000000"/>
        </p:xfrm>
        <a:graphic>
          <a:graphicData uri="http://schemas.openxmlformats.org/drawingml/2006/table">
            <a:tbl>
              <a:tblPr>
                <a:solidFill>
                  <a:srgbClr val="FFFFFF"/>
                </a:solidFill>
                <a:tableStyleId>{439214F9-4894-4FDF-B76B-118295B59BDC}</a:tableStyleId>
              </a:tblPr>
              <a:tblGrid>
                <a:gridCol w="985050"/>
                <a:gridCol w="1713125"/>
                <a:gridCol w="1428125"/>
              </a:tblGrid>
              <a:tr h="417250">
                <a:tc>
                  <a:txBody>
                    <a:bodyPr/>
                    <a:lstStyle/>
                    <a:p>
                      <a:pPr indent="0" lvl="0" marL="0" rtl="0" algn="ctr">
                        <a:lnSpc>
                          <a:spcPct val="171429"/>
                        </a:lnSpc>
                        <a:spcBef>
                          <a:spcPts val="0"/>
                        </a:spcBef>
                        <a:spcAft>
                          <a:spcPts val="0"/>
                        </a:spcAft>
                        <a:buNone/>
                      </a:pPr>
                      <a:r>
                        <a:rPr b="1" lang="ko-KR" sz="950">
                          <a:solidFill>
                            <a:srgbClr val="0D0D0D"/>
                          </a:solidFill>
                        </a:rPr>
                        <a:t>변수</a:t>
                      </a:r>
                      <a:endParaRPr b="1" sz="950">
                        <a:solidFill>
                          <a:srgbClr val="0D0D0D"/>
                        </a:solidFill>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solidFill>
                      <a:schemeClr val="lt2"/>
                    </a:solidFill>
                  </a:tcPr>
                </a:tc>
                <a:tc>
                  <a:txBody>
                    <a:bodyPr/>
                    <a:lstStyle/>
                    <a:p>
                      <a:pPr indent="0" lvl="0" marL="0" rtl="0" algn="ctr">
                        <a:lnSpc>
                          <a:spcPct val="171429"/>
                        </a:lnSpc>
                        <a:spcBef>
                          <a:spcPts val="0"/>
                        </a:spcBef>
                        <a:spcAft>
                          <a:spcPts val="0"/>
                        </a:spcAft>
                        <a:buNone/>
                      </a:pPr>
                      <a:r>
                        <a:rPr b="1" lang="ko-KR" sz="950">
                          <a:solidFill>
                            <a:srgbClr val="0D0D0D"/>
                          </a:solidFill>
                        </a:rPr>
                        <a:t>전력 사용량과의 상관 계수</a:t>
                      </a:r>
                      <a:endParaRPr b="1" sz="950">
                        <a:solidFill>
                          <a:srgbClr val="0D0D0D"/>
                        </a:solidFill>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solidFill>
                      <a:schemeClr val="lt2"/>
                    </a:solidFill>
                  </a:tcPr>
                </a:tc>
                <a:tc>
                  <a:txBody>
                    <a:bodyPr/>
                    <a:lstStyle/>
                    <a:p>
                      <a:pPr indent="0" lvl="0" marL="0" rtl="0" algn="ctr">
                        <a:lnSpc>
                          <a:spcPct val="171429"/>
                        </a:lnSpc>
                        <a:spcBef>
                          <a:spcPts val="0"/>
                        </a:spcBef>
                        <a:spcAft>
                          <a:spcPts val="0"/>
                        </a:spcAft>
                        <a:buNone/>
                      </a:pPr>
                      <a:r>
                        <a:rPr b="1" lang="ko-KR" sz="950">
                          <a:solidFill>
                            <a:srgbClr val="0D0D0D"/>
                          </a:solidFill>
                        </a:rPr>
                        <a:t>범주</a:t>
                      </a:r>
                      <a:endParaRPr b="1" sz="950">
                        <a:solidFill>
                          <a:srgbClr val="0D0D0D"/>
                        </a:solidFill>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solidFill>
                      <a:schemeClr val="lt2"/>
                    </a:solidFill>
                  </a:tcPr>
                </a:tc>
              </a:tr>
              <a:tr h="451700">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기온(°C)</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-0.26</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약한 음의 상관 관계</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r>
              <a:tr h="451700">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풍속(m/s)</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-0.12</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약한 음의 상관 관계</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r>
              <a:tr h="451700">
                <a:tc>
                  <a:txBody>
                    <a:bodyPr/>
                    <a:lstStyle/>
                    <a:p>
                      <a:pPr indent="0" lvl="0" marL="0" rtl="0" algn="l">
                        <a:lnSpc>
                          <a:spcPct val="171429"/>
                        </a:lnSpc>
                        <a:spcBef>
                          <a:spcPts val="0"/>
                        </a:spcBef>
                        <a:spcAft>
                          <a:spcPts val="0"/>
                        </a:spcAft>
                        <a:buNone/>
                      </a:pPr>
                      <a:r>
                        <a:rPr lang="ko-KR" sz="850">
                          <a:solidFill>
                            <a:srgbClr val="0000FF"/>
                          </a:solidFill>
                          <a:highlight>
                            <a:srgbClr val="FFFFFF"/>
                          </a:highlight>
                        </a:rPr>
                        <a:t>습도(%)</a:t>
                      </a:r>
                      <a:endParaRPr sz="850">
                        <a:solidFill>
                          <a:srgbClr val="0000FF"/>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000FF"/>
                          </a:solidFill>
                          <a:highlight>
                            <a:srgbClr val="FFFFFF"/>
                          </a:highlight>
                        </a:rPr>
                        <a:t>0.22</a:t>
                      </a:r>
                      <a:endParaRPr sz="850">
                        <a:solidFill>
                          <a:srgbClr val="0000FF"/>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000FF"/>
                          </a:solidFill>
                          <a:highlight>
                            <a:srgbClr val="FFFFFF"/>
                          </a:highlight>
                        </a:rPr>
                        <a:t>약한 양의 상관 관계</a:t>
                      </a:r>
                      <a:endParaRPr sz="850">
                        <a:solidFill>
                          <a:srgbClr val="0000FF"/>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r>
              <a:tr h="451700">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일조(hr)</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-0.01</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ko-KR" sz="850">
                          <a:solidFill>
                            <a:srgbClr val="0D0D0D"/>
                          </a:solidFill>
                          <a:highlight>
                            <a:srgbClr val="FFFFFF"/>
                          </a:highlight>
                        </a:rPr>
                        <a:t>약한 음의 상관 관계</a:t>
                      </a:r>
                      <a:endParaRPr sz="850">
                        <a:solidFill>
                          <a:srgbClr val="0D0D0D"/>
                        </a:solidFill>
                        <a:highlight>
                          <a:srgbClr val="FFFFFF"/>
                        </a:highlight>
                      </a:endParaRPr>
                    </a:p>
                  </a:txBody>
                  <a:tcPr marT="91425" marB="91425" marR="91425" marL="91425" anchor="ctr">
                    <a:lnL cap="flat" cmpd="sng" w="6350">
                      <a:solidFill>
                        <a:srgbClr val="0D0D0D"/>
                      </a:solidFill>
                      <a:prstDash val="solid"/>
                      <a:round/>
                      <a:headEnd len="sm" w="sm" type="none"/>
                      <a:tailEnd len="sm" w="sm" type="none"/>
                    </a:lnL>
                    <a:lnR cap="flat" cmpd="sng" w="6350">
                      <a:solidFill>
                        <a:srgbClr val="0D0D0D"/>
                      </a:solidFill>
                      <a:prstDash val="solid"/>
                      <a:round/>
                      <a:headEnd len="sm" w="sm" type="none"/>
                      <a:tailEnd len="sm" w="sm" type="none"/>
                    </a:lnR>
                    <a:lnT cap="flat" cmpd="sng" w="6350">
                      <a:solidFill>
                        <a:srgbClr val="0D0D0D"/>
                      </a:solidFill>
                      <a:prstDash val="solid"/>
                      <a:round/>
                      <a:headEnd len="sm" w="sm" type="none"/>
                      <a:tailEnd len="sm" w="sm" type="none"/>
                    </a:lnT>
                    <a:lnB cap="flat" cmpd="sng" w="6350">
                      <a:solidFill>
                        <a:srgbClr val="0D0D0D"/>
                      </a:solidFill>
                      <a:prstDash val="solid"/>
                      <a:round/>
                      <a:headEnd len="sm" w="sm" type="none"/>
                      <a:tailEnd len="sm" w="sm" type="none"/>
                    </a:lnB>
                  </a:tcPr>
                </a:tc>
              </a:tr>
            </a:tbl>
          </a:graphicData>
        </a:graphic>
      </p:graphicFrame>
      <p:pic>
        <p:nvPicPr>
          <p:cNvPr id="572" name="Google Shape;572;p36"/>
          <p:cNvPicPr preferRelativeResize="0"/>
          <p:nvPr/>
        </p:nvPicPr>
        <p:blipFill rotWithShape="1">
          <a:blip r:embed="rId3">
            <a:alphaModFix/>
          </a:blip>
          <a:srcRect b="0" l="0" r="15383" t="4952"/>
          <a:stretch/>
        </p:blipFill>
        <p:spPr>
          <a:xfrm>
            <a:off x="534075" y="1627950"/>
            <a:ext cx="4443725" cy="3798275"/>
          </a:xfrm>
          <a:prstGeom prst="rect">
            <a:avLst/>
          </a:prstGeom>
          <a:noFill/>
          <a:ln>
            <a:noFill/>
          </a:ln>
        </p:spPr>
      </p:pic>
      <p:pic>
        <p:nvPicPr>
          <p:cNvPr id="573" name="Google Shape;573;p36"/>
          <p:cNvPicPr preferRelativeResize="0"/>
          <p:nvPr/>
        </p:nvPicPr>
        <p:blipFill rotWithShape="1">
          <a:blip r:embed="rId3">
            <a:alphaModFix/>
          </a:blip>
          <a:srcRect b="0" l="90625" r="6135" t="4952"/>
          <a:stretch/>
        </p:blipFill>
        <p:spPr>
          <a:xfrm>
            <a:off x="4759850" y="1818175"/>
            <a:ext cx="170124" cy="3531850"/>
          </a:xfrm>
          <a:prstGeom prst="rect">
            <a:avLst/>
          </a:prstGeom>
          <a:noFill/>
          <a:ln>
            <a:noFill/>
          </a:ln>
        </p:spPr>
      </p:pic>
      <p:pic>
        <p:nvPicPr>
          <p:cNvPr id="574" name="Google Shape;574;p36"/>
          <p:cNvPicPr preferRelativeResize="0"/>
          <p:nvPr/>
        </p:nvPicPr>
        <p:blipFill rotWithShape="1">
          <a:blip r:embed="rId4">
            <a:alphaModFix/>
          </a:blip>
          <a:srcRect b="37872" l="0" r="0" t="0"/>
          <a:stretch/>
        </p:blipFill>
        <p:spPr>
          <a:xfrm>
            <a:off x="5212575" y="1502075"/>
            <a:ext cx="4070875" cy="1617976"/>
          </a:xfrm>
          <a:prstGeom prst="rect">
            <a:avLst/>
          </a:prstGeom>
          <a:noFill/>
          <a:ln cap="flat" cmpd="sng" w="19050">
            <a:solidFill>
              <a:schemeClr val="dk2"/>
            </a:solidFill>
            <a:prstDash val="dash"/>
            <a:round/>
            <a:headEnd len="sm" w="sm" type="none"/>
            <a:tailEnd len="sm" w="sm" type="none"/>
          </a:ln>
        </p:spPr>
      </p:pic>
      <p:pic>
        <p:nvPicPr>
          <p:cNvPr id="575" name="Google Shape;575;p36"/>
          <p:cNvPicPr preferRelativeResize="0"/>
          <p:nvPr/>
        </p:nvPicPr>
        <p:blipFill>
          <a:blip r:embed="rId5">
            <a:alphaModFix/>
          </a:blip>
          <a:stretch>
            <a:fillRect/>
          </a:stretch>
        </p:blipFill>
        <p:spPr>
          <a:xfrm>
            <a:off x="7302175" y="1806875"/>
            <a:ext cx="1935725" cy="307800"/>
          </a:xfrm>
          <a:prstGeom prst="rect">
            <a:avLst/>
          </a:prstGeom>
          <a:noFill/>
          <a:ln>
            <a:noFill/>
          </a:ln>
        </p:spPr>
      </p:pic>
      <p:cxnSp>
        <p:nvCxnSpPr>
          <p:cNvPr id="576" name="Google Shape;576;p36"/>
          <p:cNvCxnSpPr/>
          <p:nvPr/>
        </p:nvCxnSpPr>
        <p:spPr>
          <a:xfrm>
            <a:off x="410534" y="1139022"/>
            <a:ext cx="9069900" cy="0"/>
          </a:xfrm>
          <a:prstGeom prst="straightConnector1">
            <a:avLst/>
          </a:prstGeom>
          <a:noFill/>
          <a:ln cap="flat" cmpd="sng" w="12700">
            <a:solidFill>
              <a:srgbClr val="000000"/>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7"/>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t>6</a:t>
            </a:r>
            <a:r>
              <a:rPr lang="ko-KR">
                <a:latin typeface="Calibri"/>
                <a:ea typeface="Calibri"/>
                <a:cs typeface="Calibri"/>
                <a:sym typeface="Calibri"/>
              </a:rPr>
              <a:t>. </a:t>
            </a:r>
            <a:r>
              <a:rPr b="1" lang="ko-KR" sz="2000">
                <a:solidFill>
                  <a:srgbClr val="000000"/>
                </a:solidFill>
                <a:latin typeface="Malgun Gothic"/>
                <a:ea typeface="Malgun Gothic"/>
                <a:cs typeface="Malgun Gothic"/>
                <a:sym typeface="Malgun Gothic"/>
              </a:rPr>
              <a:t>과제 요약 및 자체 평가 의견</a:t>
            </a:r>
            <a:r>
              <a:rPr lang="ko-KR">
                <a:latin typeface="Calibri"/>
                <a:ea typeface="Calibri"/>
                <a:cs typeface="Calibri"/>
                <a:sym typeface="Calibri"/>
              </a:rPr>
              <a:t> </a:t>
            </a:r>
            <a:endParaRPr>
              <a:latin typeface="Calibri"/>
              <a:ea typeface="Calibri"/>
              <a:cs typeface="Calibri"/>
              <a:sym typeface="Calibri"/>
            </a:endParaRPr>
          </a:p>
        </p:txBody>
      </p:sp>
      <p:sp>
        <p:nvSpPr>
          <p:cNvPr id="582" name="Google Shape;582;p37"/>
          <p:cNvSpPr txBox="1"/>
          <p:nvPr/>
        </p:nvSpPr>
        <p:spPr>
          <a:xfrm>
            <a:off x="410534" y="736898"/>
            <a:ext cx="9049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400">
                <a:solidFill>
                  <a:srgbClr val="000000"/>
                </a:solidFill>
                <a:latin typeface="Malgun Gothic"/>
                <a:ea typeface="Malgun Gothic"/>
                <a:cs typeface="Malgun Gothic"/>
                <a:sym typeface="Malgun Gothic"/>
              </a:rPr>
              <a:t>훈련생 자체평가 </a:t>
            </a:r>
            <a:r>
              <a:rPr b="1" lang="ko-KR">
                <a:latin typeface="Malgun Gothic"/>
                <a:ea typeface="Malgun Gothic"/>
                <a:cs typeface="Malgun Gothic"/>
                <a:sym typeface="Malgun Gothic"/>
              </a:rPr>
              <a:t>의견</a:t>
            </a:r>
            <a:endParaRPr/>
          </a:p>
        </p:txBody>
      </p:sp>
      <p:cxnSp>
        <p:nvCxnSpPr>
          <p:cNvPr id="583" name="Google Shape;583;p37"/>
          <p:cNvCxnSpPr/>
          <p:nvPr/>
        </p:nvCxnSpPr>
        <p:spPr>
          <a:xfrm>
            <a:off x="410534" y="1139022"/>
            <a:ext cx="9069797" cy="0"/>
          </a:xfrm>
          <a:prstGeom prst="straightConnector1">
            <a:avLst/>
          </a:prstGeom>
          <a:noFill/>
          <a:ln cap="flat" cmpd="sng" w="12700">
            <a:solidFill>
              <a:srgbClr val="000000"/>
            </a:solidFill>
            <a:prstDash val="solid"/>
            <a:round/>
            <a:headEnd len="sm" w="sm" type="none"/>
            <a:tailEnd len="sm" w="sm" type="none"/>
          </a:ln>
        </p:spPr>
      </p:cxnSp>
      <p:graphicFrame>
        <p:nvGraphicFramePr>
          <p:cNvPr id="584" name="Google Shape;584;p37"/>
          <p:cNvGraphicFramePr/>
          <p:nvPr/>
        </p:nvGraphicFramePr>
        <p:xfrm>
          <a:off x="523383" y="1413094"/>
          <a:ext cx="3000000" cy="3000000"/>
        </p:xfrm>
        <a:graphic>
          <a:graphicData uri="http://schemas.openxmlformats.org/drawingml/2006/table">
            <a:tbl>
              <a:tblPr>
                <a:noFill/>
                <a:tableStyleId>{439214F9-4894-4FDF-B76B-118295B59BDC}</a:tableStyleId>
              </a:tblPr>
              <a:tblGrid>
                <a:gridCol w="2829425"/>
                <a:gridCol w="5875275"/>
              </a:tblGrid>
              <a:tr h="569400">
                <a:tc>
                  <a:txBody>
                    <a:bodyPr/>
                    <a:lstStyle/>
                    <a:p>
                      <a:pPr indent="0" lvl="0" marL="0" marR="0" rtl="0" algn="ctr">
                        <a:lnSpc>
                          <a:spcPct val="115000"/>
                        </a:lnSpc>
                        <a:spcBef>
                          <a:spcPts val="0"/>
                        </a:spcBef>
                        <a:spcAft>
                          <a:spcPts val="0"/>
                        </a:spcAft>
                        <a:buNone/>
                      </a:pPr>
                      <a:r>
                        <a:rPr b="1" lang="ko-KR" sz="1200">
                          <a:solidFill>
                            <a:srgbClr val="000000"/>
                          </a:solidFill>
                          <a:latin typeface="Malgun Gothic"/>
                          <a:ea typeface="Malgun Gothic"/>
                          <a:cs typeface="Malgun Gothic"/>
                          <a:sym typeface="Malgun Gothic"/>
                        </a:rPr>
                        <a:t>평가지문</a:t>
                      </a:r>
                      <a:endParaRPr b="1" sz="1200">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답변</a:t>
                      </a:r>
                      <a:endParaRPr b="1" sz="1200">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627775">
                <a:tc>
                  <a:txBody>
                    <a:bodyPr/>
                    <a:lstStyle/>
                    <a:p>
                      <a:pPr indent="0" lvl="0" marL="0" marR="0" rtl="0" algn="ctr">
                        <a:lnSpc>
                          <a:spcPct val="114000"/>
                        </a:lnSpc>
                        <a:spcBef>
                          <a:spcPts val="0"/>
                        </a:spcBef>
                        <a:spcAft>
                          <a:spcPts val="0"/>
                        </a:spcAft>
                        <a:buNone/>
                      </a:pPr>
                      <a:r>
                        <a:rPr b="0" lang="ko-KR" sz="1000">
                          <a:latin typeface="Malgun Gothic"/>
                          <a:ea typeface="Malgun Gothic"/>
                          <a:cs typeface="Malgun Gothic"/>
                          <a:sym typeface="Malgun Gothic"/>
                        </a:rPr>
                        <a:t>사전 기획의 관점에서 프로젝트 결과물에 대한 완성도 평가</a:t>
                      </a:r>
                      <a:endParaRPr b="0"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Clr>
                          <a:schemeClr val="dk1"/>
                        </a:buClr>
                        <a:buSzPts val="1000"/>
                        <a:buFont typeface="Malgun Gothic"/>
                        <a:buNone/>
                      </a:pPr>
                      <a:r>
                        <a:rPr lang="ko-KR" sz="1000">
                          <a:latin typeface="Malgun Gothic"/>
                          <a:ea typeface="Malgun Gothic"/>
                          <a:cs typeface="Malgun Gothic"/>
                          <a:sym typeface="Malgun Gothic"/>
                        </a:rPr>
                        <a:t>8점 </a:t>
                      </a:r>
                      <a:r>
                        <a:rPr b="0" lang="ko-KR" sz="1000">
                          <a:latin typeface="Malgun Gothic"/>
                          <a:ea typeface="Malgun Gothic"/>
                          <a:cs typeface="Malgun Gothic"/>
                          <a:sym typeface="Malgun Gothic"/>
                        </a:rPr>
                        <a:t>(10점 만점)</a:t>
                      </a:r>
                      <a:endParaRPr b="0" sz="100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7500">
                <a:tc>
                  <a:txBody>
                    <a:bodyPr/>
                    <a:lstStyle/>
                    <a:p>
                      <a:pPr indent="0" lvl="0" marL="0" marR="0" rtl="0" algn="ctr">
                        <a:lnSpc>
                          <a:spcPct val="114000"/>
                        </a:lnSpc>
                        <a:spcBef>
                          <a:spcPts val="0"/>
                        </a:spcBef>
                        <a:spcAft>
                          <a:spcPts val="0"/>
                        </a:spcAft>
                        <a:buNone/>
                      </a:pPr>
                      <a:r>
                        <a:rPr b="0" lang="ko-KR" sz="1000">
                          <a:latin typeface="Malgun Gothic"/>
                          <a:ea typeface="Malgun Gothic"/>
                          <a:cs typeface="Malgun Gothic"/>
                          <a:sym typeface="Malgun Gothic"/>
                        </a:rPr>
                        <a:t>우리 팀의 잘한 부분과 아쉬운 점</a:t>
                      </a:r>
                      <a:endParaRPr b="0"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171450" lvl="0" marL="171450" marR="0" rtl="0" algn="l">
                        <a:lnSpc>
                          <a:spcPct val="114000"/>
                        </a:lnSpc>
                        <a:spcBef>
                          <a:spcPts val="0"/>
                        </a:spcBef>
                        <a:spcAft>
                          <a:spcPts val="0"/>
                        </a:spcAft>
                        <a:buClr>
                          <a:schemeClr val="dk1"/>
                        </a:buClr>
                        <a:buSzPts val="1000"/>
                        <a:buFont typeface="Malgun Gothic"/>
                        <a:buChar char="-"/>
                      </a:pPr>
                      <a:r>
                        <a:rPr b="0" lang="ko-KR" sz="1000">
                          <a:solidFill>
                            <a:schemeClr val="dk1"/>
                          </a:solidFill>
                          <a:latin typeface="Malgun Gothic"/>
                          <a:ea typeface="Malgun Gothic"/>
                          <a:cs typeface="Malgun Gothic"/>
                          <a:sym typeface="Malgun Gothic"/>
                        </a:rPr>
                        <a:t>잘한점 : </a:t>
                      </a:r>
                      <a:r>
                        <a:rPr lang="ko-KR" sz="1000">
                          <a:solidFill>
                            <a:schemeClr val="dk1"/>
                          </a:solidFill>
                          <a:latin typeface="Malgun Gothic"/>
                          <a:ea typeface="Malgun Gothic"/>
                          <a:cs typeface="Malgun Gothic"/>
                          <a:sym typeface="Malgun Gothic"/>
                        </a:rPr>
                        <a:t>저희</a:t>
                      </a:r>
                      <a:r>
                        <a:rPr b="0" lang="ko-KR" sz="1000">
                          <a:solidFill>
                            <a:schemeClr val="dk1"/>
                          </a:solidFill>
                          <a:latin typeface="Malgun Gothic"/>
                          <a:ea typeface="Malgun Gothic"/>
                          <a:cs typeface="Malgun Gothic"/>
                          <a:sym typeface="Malgun Gothic"/>
                        </a:rPr>
                        <a:t> 팀은 데이터 분석 프로젝트를 진행하면서 모든 팀원이 협동하여 일을 진행하였다는 점에서 큰 성과를 이루었습니다. 팀원 각자의 역량을 최대한 발휘하면서도, 서로의 의견을 존중하고, 필요한 정보를 적극적으로 공유하며 문제를 해결해 나갔습니다. 팀워크를 발휘하여 데이터 수집, 전처리, 분석 및 시각화 등 각 단계에서 효율적으로 작업을 분담하고, 긴밀한 커뮤니케이션을 통해 프로젝트를 성공적으로 완수할 수 있었습니다. </a:t>
                      </a:r>
                      <a:r>
                        <a:rPr lang="ko-KR" sz="1000">
                          <a:solidFill>
                            <a:schemeClr val="dk1"/>
                          </a:solidFill>
                          <a:latin typeface="Malgun Gothic"/>
                          <a:ea typeface="Malgun Gothic"/>
                          <a:cs typeface="Malgun Gothic"/>
                          <a:sym typeface="Malgun Gothic"/>
                        </a:rPr>
                        <a:t> 나아가 서비스를 유의미한 수준까지 발전시킨다면, 궁극적으로는 전력 시장의 효율성과 경제성을 향상시켜 불필요한 에너지 소비를 줄일 수 있을 것으로 기대됩니다.</a:t>
                      </a:r>
                      <a:endParaRPr sz="1000">
                        <a:solidFill>
                          <a:schemeClr val="dk1"/>
                        </a:solidFill>
                        <a:latin typeface="Malgun Gothic"/>
                        <a:ea typeface="Malgun Gothic"/>
                        <a:cs typeface="Malgun Gothic"/>
                        <a:sym typeface="Malgun Gothic"/>
                      </a:endParaRPr>
                    </a:p>
                    <a:p>
                      <a:pPr indent="-171450" lvl="0" marL="171450" marR="0" rtl="0" algn="l">
                        <a:lnSpc>
                          <a:spcPct val="114000"/>
                        </a:lnSpc>
                        <a:spcBef>
                          <a:spcPts val="0"/>
                        </a:spcBef>
                        <a:spcAft>
                          <a:spcPts val="0"/>
                        </a:spcAft>
                        <a:buClr>
                          <a:schemeClr val="dk1"/>
                        </a:buClr>
                        <a:buSzPts val="1000"/>
                        <a:buFont typeface="Malgun Gothic"/>
                        <a:buChar char="-"/>
                      </a:pPr>
                      <a:r>
                        <a:rPr b="0" lang="ko-KR" sz="1000">
                          <a:solidFill>
                            <a:schemeClr val="dk1"/>
                          </a:solidFill>
                          <a:latin typeface="Malgun Gothic"/>
                          <a:ea typeface="Malgun Gothic"/>
                          <a:cs typeface="Malgun Gothic"/>
                          <a:sym typeface="Malgun Gothic"/>
                        </a:rPr>
                        <a:t>아쉬운 점 : 프로젝트를 진행하면서 방향성을 명확하게 설정하고 유지하는 데 어려움이 있었습니다. 초기 단계에서 목표와 범위를 명확히 정의하지 못해, 분석 과정에서 여러 번의 시행착오를 겪</a:t>
                      </a:r>
                      <a:r>
                        <a:rPr lang="ko-KR" sz="1000">
                          <a:solidFill>
                            <a:schemeClr val="dk1"/>
                          </a:solidFill>
                          <a:latin typeface="Malgun Gothic"/>
                          <a:ea typeface="Malgun Gothic"/>
                          <a:cs typeface="Malgun Gothic"/>
                          <a:sym typeface="Malgun Gothic"/>
                        </a:rPr>
                        <a:t>었습니다</a:t>
                      </a:r>
                      <a:r>
                        <a:rPr b="0" lang="ko-KR" sz="1000">
                          <a:solidFill>
                            <a:schemeClr val="dk1"/>
                          </a:solidFill>
                          <a:latin typeface="Malgun Gothic"/>
                          <a:ea typeface="Malgun Gothic"/>
                          <a:cs typeface="Malgun Gothic"/>
                          <a:sym typeface="Malgun Gothic"/>
                        </a:rPr>
                        <a:t>. 이로 인해 일정이 지연되거나 중복 작업이 발생하기도 했습니다. 향후 프로젝트에서는</a:t>
                      </a:r>
                      <a:r>
                        <a:rPr lang="ko-KR" sz="1000">
                          <a:solidFill>
                            <a:schemeClr val="dk1"/>
                          </a:solidFill>
                          <a:latin typeface="Malgun Gothic"/>
                          <a:ea typeface="Malgun Gothic"/>
                          <a:cs typeface="Malgun Gothic"/>
                          <a:sym typeface="Malgun Gothic"/>
                        </a:rPr>
                        <a:t> </a:t>
                      </a:r>
                      <a:r>
                        <a:rPr b="0" lang="ko-KR" sz="1000">
                          <a:solidFill>
                            <a:schemeClr val="dk1"/>
                          </a:solidFill>
                          <a:latin typeface="Malgun Gothic"/>
                          <a:ea typeface="Malgun Gothic"/>
                          <a:cs typeface="Malgun Gothic"/>
                          <a:sym typeface="Malgun Gothic"/>
                        </a:rPr>
                        <a:t>체계적</a:t>
                      </a:r>
                      <a:r>
                        <a:rPr lang="ko-KR" sz="1000">
                          <a:solidFill>
                            <a:schemeClr val="dk1"/>
                          </a:solidFill>
                          <a:latin typeface="Malgun Gothic"/>
                          <a:ea typeface="Malgun Gothic"/>
                          <a:cs typeface="Malgun Gothic"/>
                          <a:sym typeface="Malgun Gothic"/>
                        </a:rPr>
                        <a:t>인 계획과 </a:t>
                      </a:r>
                      <a:r>
                        <a:rPr b="0" lang="ko-KR" sz="1000">
                          <a:solidFill>
                            <a:schemeClr val="dk1"/>
                          </a:solidFill>
                          <a:latin typeface="Malgun Gothic"/>
                          <a:ea typeface="Malgun Gothic"/>
                          <a:cs typeface="Malgun Gothic"/>
                          <a:sym typeface="Malgun Gothic"/>
                        </a:rPr>
                        <a:t>접근 방식을 통해 문제를 최소화할 필요가 있습니다. 초기 단계에서의 명확한 방향 설정이 프로젝트의 효율성과 효과성을 크게 높일 수 있음을 배웠습니다.</a:t>
                      </a:r>
                      <a:endParaRPr b="0"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89325">
                <a:tc>
                  <a:txBody>
                    <a:bodyPr/>
                    <a:lstStyle/>
                    <a:p>
                      <a:pPr indent="0" lvl="0" marL="0" marR="0" rtl="0" algn="ctr">
                        <a:lnSpc>
                          <a:spcPct val="114000"/>
                        </a:lnSpc>
                        <a:spcBef>
                          <a:spcPts val="0"/>
                        </a:spcBef>
                        <a:spcAft>
                          <a:spcPts val="0"/>
                        </a:spcAft>
                        <a:buNone/>
                      </a:pPr>
                      <a:r>
                        <a:rPr b="0" lang="ko-KR" sz="1000">
                          <a:latin typeface="Malgun Gothic"/>
                          <a:ea typeface="Malgun Gothic"/>
                          <a:cs typeface="Malgun Gothic"/>
                          <a:sym typeface="Malgun Gothic"/>
                        </a:rPr>
                        <a:t>프로젝트 결과물의 추후 개선점이나 보완할 점</a:t>
                      </a:r>
                      <a:endParaRPr b="0"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김서정: 프로젝트 초기 단계에서 목표와 범위를 명확히 설정하도록 개선하겠습니다.</a:t>
                      </a:r>
                      <a:endParaRPr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박성민: 데이터 전처리 과정을 보다 체계적으로 계획하겠습니다.</a:t>
                      </a:r>
                      <a:endParaRPr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서성호: 의사소통을 강화하여 중복 작업을 방지하겠습니다.</a:t>
                      </a:r>
                      <a:endParaRPr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윤주영: 분석 결과를 시각화하는 기술을 더욱 향상시키겠습니다.</a:t>
                      </a:r>
                      <a:endParaRPr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이채원: 새로운 데이터 분석 도구와 기법을 학습하여 적용하겠습니다.</a:t>
                      </a:r>
                      <a:endParaRPr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AutoNum type="arabicPeriod"/>
                      </a:pPr>
                      <a:r>
                        <a:rPr lang="ko-KR" sz="1000">
                          <a:solidFill>
                            <a:schemeClr val="dk1"/>
                          </a:solidFill>
                          <a:latin typeface="Malgun Gothic"/>
                          <a:ea typeface="Malgun Gothic"/>
                          <a:cs typeface="Malgun Gothic"/>
                          <a:sym typeface="Malgun Gothic"/>
                        </a:rPr>
                        <a:t>임유빈: 일정 관리와 시간 배분을 철저히 하겠습니다.</a:t>
                      </a:r>
                      <a:endParaRPr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22050">
                <a:tc>
                  <a:txBody>
                    <a:bodyPr/>
                    <a:lstStyle/>
                    <a:p>
                      <a:pPr indent="0" lvl="0" marL="0" marR="0" rtl="0" algn="ctr">
                        <a:lnSpc>
                          <a:spcPct val="114000"/>
                        </a:lnSpc>
                        <a:spcBef>
                          <a:spcPts val="0"/>
                        </a:spcBef>
                        <a:spcAft>
                          <a:spcPts val="0"/>
                        </a:spcAft>
                        <a:buNone/>
                      </a:pPr>
                      <a:r>
                        <a:rPr b="0" lang="ko-KR" sz="1000">
                          <a:latin typeface="Malgun Gothic"/>
                          <a:ea typeface="Malgun Gothic"/>
                          <a:cs typeface="Malgun Gothic"/>
                          <a:sym typeface="Malgun Gothic"/>
                        </a:rPr>
                        <a:t>프로젝트를 수행하면서 느낀 점이나 </a:t>
                      </a:r>
                      <a:endParaRPr b="0" sz="1000">
                        <a:latin typeface="Malgun Gothic"/>
                        <a:ea typeface="Malgun Gothic"/>
                        <a:cs typeface="Malgun Gothic"/>
                        <a:sym typeface="Malgun Gothic"/>
                      </a:endParaRPr>
                    </a:p>
                    <a:p>
                      <a:pPr indent="0" lvl="0" marL="0" marR="0" rtl="0" algn="ctr">
                        <a:lnSpc>
                          <a:spcPct val="114000"/>
                        </a:lnSpc>
                        <a:spcBef>
                          <a:spcPts val="0"/>
                        </a:spcBef>
                        <a:spcAft>
                          <a:spcPts val="0"/>
                        </a:spcAft>
                        <a:buNone/>
                      </a:pPr>
                      <a:r>
                        <a:rPr b="0" lang="ko-KR" sz="1000">
                          <a:latin typeface="Malgun Gothic"/>
                          <a:ea typeface="Malgun Gothic"/>
                          <a:cs typeface="Malgun Gothic"/>
                          <a:sym typeface="Malgun Gothic"/>
                        </a:rPr>
                        <a:t>경험한 성과(경력 계획 등과 연관)</a:t>
                      </a:r>
                      <a:endParaRPr b="0"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4000"/>
                        </a:lnSpc>
                        <a:spcBef>
                          <a:spcPts val="0"/>
                        </a:spcBef>
                        <a:spcAft>
                          <a:spcPts val="0"/>
                        </a:spcAft>
                        <a:buNone/>
                      </a:pPr>
                      <a:r>
                        <a:rPr lang="ko-KR" sz="1000">
                          <a:solidFill>
                            <a:schemeClr val="dk1"/>
                          </a:solidFill>
                          <a:latin typeface="Malgun Gothic"/>
                          <a:ea typeface="Malgun Gothic"/>
                          <a:cs typeface="Malgun Gothic"/>
                          <a:sym typeface="Malgun Gothic"/>
                        </a:rPr>
                        <a:t>이번 데이터 분석 프로젝트를 통해 전체 분석 과정에 대한 이해와 실무 적용 능력을 향상시킬 수 있었습니다.</a:t>
                      </a:r>
                      <a:r>
                        <a:rPr lang="ko-KR" sz="1000">
                          <a:solidFill>
                            <a:schemeClr val="dk1"/>
                          </a:solidFill>
                          <a:latin typeface="Malgun Gothic"/>
                          <a:ea typeface="Malgun Gothic"/>
                          <a:cs typeface="Malgun Gothic"/>
                          <a:sym typeface="Malgun Gothic"/>
                        </a:rPr>
                        <a:t> 팀원들과의 협업을 통해 커뮤니케이션과 팀워크의 중요성을 재확인했으며, 데이터 분석 도구와 기법에 대한 실전 경험을 쌓아 경력 발전에 큰 밑거름이 되었습니다. 이번 경험은 향후 데이터 분석 전문가로 성장하는 데 중요한 기반이 될 것입니다.</a:t>
                      </a:r>
                      <a:endParaRPr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8"/>
          <p:cNvSpPr/>
          <p:nvPr/>
        </p:nvSpPr>
        <p:spPr>
          <a:xfrm>
            <a:off x="1994638" y="2756750"/>
            <a:ext cx="59166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4800">
                <a:latin typeface="Malgun Gothic"/>
                <a:ea typeface="Malgun Gothic"/>
                <a:cs typeface="Malgun Gothic"/>
                <a:sym typeface="Malgun Gothic"/>
              </a:rPr>
              <a:t>감사합니다</a:t>
            </a:r>
            <a:endParaRPr sz="4800">
              <a:solidFill>
                <a:schemeClr val="dk1"/>
              </a:solidFill>
              <a:latin typeface="Calibri"/>
              <a:ea typeface="Calibri"/>
              <a:cs typeface="Calibri"/>
              <a:sym typeface="Calibri"/>
            </a:endParaRPr>
          </a:p>
        </p:txBody>
      </p:sp>
      <p:sp>
        <p:nvSpPr>
          <p:cNvPr id="590" name="Google Shape;590;p38"/>
          <p:cNvSpPr/>
          <p:nvPr/>
        </p:nvSpPr>
        <p:spPr>
          <a:xfrm>
            <a:off x="4519246" y="6479929"/>
            <a:ext cx="914400" cy="3516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39"/>
          <p:cNvSpPr txBox="1"/>
          <p:nvPr>
            <p:ph type="title"/>
          </p:nvPr>
        </p:nvSpPr>
        <p:spPr>
          <a:xfrm>
            <a:off x="345529" y="209750"/>
            <a:ext cx="6156000" cy="36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ko-KR" sz="1700">
                <a:latin typeface="Calibri"/>
                <a:ea typeface="Calibri"/>
                <a:cs typeface="Calibri"/>
                <a:sym typeface="Calibri"/>
              </a:rPr>
              <a:t>3. </a:t>
            </a:r>
            <a:r>
              <a:rPr lang="ko-KR" sz="1700"/>
              <a:t>데이터 분석</a:t>
            </a:r>
            <a:r>
              <a:rPr lang="ko-KR" sz="1700">
                <a:latin typeface="Calibri"/>
                <a:ea typeface="Calibri"/>
                <a:cs typeface="Calibri"/>
                <a:sym typeface="Calibri"/>
              </a:rPr>
              <a:t> – </a:t>
            </a:r>
            <a:r>
              <a:rPr lang="ko-KR" sz="1700"/>
              <a:t>3</a:t>
            </a:r>
            <a:r>
              <a:rPr lang="ko-KR" sz="1700">
                <a:latin typeface="Calibri"/>
                <a:ea typeface="Calibri"/>
                <a:cs typeface="Calibri"/>
                <a:sym typeface="Calibri"/>
              </a:rPr>
              <a:t>) </a:t>
            </a:r>
            <a:r>
              <a:rPr lang="ko-KR" sz="1700"/>
              <a:t>시계열 데이터를</a:t>
            </a:r>
            <a:r>
              <a:rPr lang="ko-KR" sz="1700"/>
              <a:t> 이해하였습니다.</a:t>
            </a:r>
            <a:endParaRPr sz="1700"/>
          </a:p>
        </p:txBody>
      </p:sp>
      <p:sp>
        <p:nvSpPr>
          <p:cNvPr id="596" name="Google Shape;596;p39"/>
          <p:cNvSpPr txBox="1"/>
          <p:nvPr/>
        </p:nvSpPr>
        <p:spPr>
          <a:xfrm>
            <a:off x="463484" y="81309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정상성 확인 - ADF Statistic</a:t>
            </a:r>
            <a:endParaRPr/>
          </a:p>
        </p:txBody>
      </p:sp>
      <p:cxnSp>
        <p:nvCxnSpPr>
          <p:cNvPr id="597" name="Google Shape;597;p39"/>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598" name="Google Shape;598;p39"/>
          <p:cNvGrpSpPr/>
          <p:nvPr/>
        </p:nvGrpSpPr>
        <p:grpSpPr>
          <a:xfrm>
            <a:off x="5126142" y="833613"/>
            <a:ext cx="4250700" cy="325924"/>
            <a:chOff x="5126142" y="833613"/>
            <a:chExt cx="4250700" cy="325924"/>
          </a:xfrm>
        </p:grpSpPr>
        <p:sp>
          <p:nvSpPr>
            <p:cNvPr id="599" name="Google Shape;599;p39"/>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정상성 만족 여부</a:t>
              </a:r>
              <a:endParaRPr/>
            </a:p>
          </p:txBody>
        </p:sp>
        <p:cxnSp>
          <p:nvCxnSpPr>
            <p:cNvPr id="600" name="Google Shape;600;p39"/>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graphicFrame>
        <p:nvGraphicFramePr>
          <p:cNvPr id="601" name="Google Shape;601;p39"/>
          <p:cNvGraphicFramePr/>
          <p:nvPr/>
        </p:nvGraphicFramePr>
        <p:xfrm>
          <a:off x="625441" y="5000933"/>
          <a:ext cx="3000000" cy="3000000"/>
        </p:xfrm>
        <a:graphic>
          <a:graphicData uri="http://schemas.openxmlformats.org/drawingml/2006/table">
            <a:tbl>
              <a:tblPr>
                <a:noFill/>
                <a:tableStyleId>{439214F9-4894-4FDF-B76B-118295B59BDC}</a:tableStyleId>
              </a:tblPr>
              <a:tblGrid>
                <a:gridCol w="1527550"/>
                <a:gridCol w="1402725"/>
                <a:gridCol w="1204800"/>
              </a:tblGrid>
              <a:tr h="201625">
                <a:tc>
                  <a:txBody>
                    <a:bodyPr/>
                    <a:lstStyle/>
                    <a:p>
                      <a:pPr indent="0" lvl="0" marL="0" marR="0" rtl="0" algn="ctr">
                        <a:spcBef>
                          <a:spcPts val="0"/>
                        </a:spcBef>
                        <a:spcAft>
                          <a:spcPts val="0"/>
                        </a:spcAft>
                        <a:buNone/>
                      </a:pPr>
                      <a:r>
                        <a:rPr b="1" lang="ko-KR" sz="1050">
                          <a:latin typeface="Malgun Gothic"/>
                          <a:ea typeface="Malgun Gothic"/>
                          <a:cs typeface="Malgun Gothic"/>
                          <a:sym typeface="Malgun Gothic"/>
                        </a:rPr>
                        <a:t>ADF Statistic</a:t>
                      </a:r>
                      <a:endParaRPr b="1" i="0" sz="105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1" lang="ko-KR" sz="1050">
                          <a:highlight>
                            <a:schemeClr val="dk1"/>
                          </a:highlight>
                          <a:latin typeface="Malgun Gothic"/>
                          <a:ea typeface="Malgun Gothic"/>
                          <a:cs typeface="Malgun Gothic"/>
                          <a:sym typeface="Malgun Gothic"/>
                        </a:rPr>
                        <a:t>-</a:t>
                      </a:r>
                      <a:r>
                        <a:rPr lang="ko-KR" sz="1050">
                          <a:solidFill>
                            <a:srgbClr val="CCCCCC"/>
                          </a:solidFill>
                          <a:highlight>
                            <a:schemeClr val="dk1"/>
                          </a:highlight>
                          <a:latin typeface="Courier New"/>
                          <a:ea typeface="Courier New"/>
                          <a:cs typeface="Courier New"/>
                          <a:sym typeface="Courier New"/>
                        </a:rPr>
                        <a:t>6.759891043075324</a:t>
                      </a:r>
                      <a:endParaRPr b="1" i="0" sz="1050" u="none" cap="none" strike="noStrike">
                        <a:solidFill>
                          <a:srgbClr val="000000"/>
                        </a:solidFill>
                        <a:highlight>
                          <a:schemeClr val="dk1"/>
                        </a:highlight>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rgbClr val="F2F2F2"/>
                    </a:solidFill>
                  </a:tcPr>
                </a:tc>
                <a:tc hMerge="1"/>
              </a:tr>
              <a:tr h="201625">
                <a:tc>
                  <a:txBody>
                    <a:bodyPr/>
                    <a:lstStyle/>
                    <a:p>
                      <a:pPr indent="0" lvl="0" marL="0" marR="0" rtl="0" algn="ctr">
                        <a:spcBef>
                          <a:spcPts val="0"/>
                        </a:spcBef>
                        <a:spcAft>
                          <a:spcPts val="0"/>
                        </a:spcAft>
                        <a:buNone/>
                      </a:pPr>
                      <a:r>
                        <a:rPr b="1" lang="ko-KR" sz="1050">
                          <a:latin typeface="Malgun Gothic"/>
                          <a:ea typeface="Malgun Gothic"/>
                          <a:cs typeface="Malgun Gothic"/>
                          <a:sym typeface="Malgun Gothic"/>
                        </a:rPr>
                        <a:t>p-value</a:t>
                      </a:r>
                      <a:endParaRPr b="1" i="0" sz="105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lang="ko-KR" sz="1050">
                          <a:solidFill>
                            <a:srgbClr val="CCCCCC"/>
                          </a:solidFill>
                          <a:highlight>
                            <a:schemeClr val="dk1"/>
                          </a:highlight>
                          <a:latin typeface="Courier New"/>
                          <a:ea typeface="Courier New"/>
                          <a:cs typeface="Courier New"/>
                          <a:sym typeface="Courier New"/>
                        </a:rPr>
                        <a:t>2.8096576620819606e-09</a:t>
                      </a:r>
                      <a:endParaRPr b="1" i="0" sz="1050" u="none" cap="none" strike="noStrike">
                        <a:solidFill>
                          <a:srgbClr val="000000"/>
                        </a:solidFill>
                        <a:highlight>
                          <a:schemeClr val="dk1"/>
                        </a:highlight>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rgbClr val="F2F2F2"/>
                    </a:solidFill>
                  </a:tcPr>
                </a:tc>
                <a:tc hMerge="1"/>
              </a:tr>
              <a:tr h="201625">
                <a:tc gridSpan="3">
                  <a:txBody>
                    <a:bodyPr/>
                    <a:lstStyle/>
                    <a:p>
                      <a:pPr indent="0" lvl="0" marL="0" rtl="0" algn="ctr">
                        <a:spcBef>
                          <a:spcPts val="0"/>
                        </a:spcBef>
                        <a:spcAft>
                          <a:spcPts val="0"/>
                        </a:spcAft>
                        <a:buNone/>
                      </a:pPr>
                      <a:r>
                        <a:rPr b="1" lang="ko-KR" sz="1050">
                          <a:latin typeface="Malgun Gothic"/>
                          <a:ea typeface="Malgun Gothic"/>
                          <a:cs typeface="Malgun Gothic"/>
                          <a:sym typeface="Malgun Gothic"/>
                        </a:rPr>
                        <a:t>Critical values</a:t>
                      </a:r>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solidFill>
                      <a:srgbClr val="F2F2F2"/>
                    </a:solidFill>
                  </a:tcPr>
                </a:tc>
                <a:tc hMerge="1"/>
                <a:tc hMerge="1"/>
              </a:tr>
              <a:tr h="256300">
                <a:tc>
                  <a:txBody>
                    <a:bodyPr/>
                    <a:lstStyle/>
                    <a:p>
                      <a:pPr indent="0" lvl="0" marL="0" marR="0" rtl="0" algn="ctr">
                        <a:spcBef>
                          <a:spcPts val="0"/>
                        </a:spcBef>
                        <a:spcAft>
                          <a:spcPts val="0"/>
                        </a:spcAft>
                        <a:buNone/>
                      </a:pPr>
                      <a:r>
                        <a:rPr b="1" lang="ko-KR" sz="900">
                          <a:latin typeface="Malgun Gothic"/>
                          <a:ea typeface="Malgun Gothic"/>
                          <a:cs typeface="Malgun Gothic"/>
                          <a:sym typeface="Malgun Gothic"/>
                        </a:rPr>
                        <a:t>1%</a:t>
                      </a:r>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tcPr>
                </a:tc>
                <a:tc gridSpan="2">
                  <a:txBody>
                    <a:bodyPr/>
                    <a:lstStyle/>
                    <a:p>
                      <a:pPr indent="0" lvl="0" marL="0" marR="0" rtl="0" algn="ctr">
                        <a:spcBef>
                          <a:spcPts val="0"/>
                        </a:spcBef>
                        <a:spcAft>
                          <a:spcPts val="0"/>
                        </a:spcAft>
                        <a:buNone/>
                      </a:pPr>
                      <a:r>
                        <a:rPr lang="ko-KR" sz="1050">
                          <a:solidFill>
                            <a:srgbClr val="CCCCCC"/>
                          </a:solidFill>
                          <a:highlight>
                            <a:schemeClr val="dk1"/>
                          </a:highlight>
                          <a:latin typeface="Courier New"/>
                          <a:ea typeface="Courier New"/>
                          <a:cs typeface="Courier New"/>
                          <a:sym typeface="Courier New"/>
                        </a:rPr>
                        <a:t>-3.4304034582207388</a:t>
                      </a:r>
                      <a:endParaRPr b="0" i="0" sz="900" u="none" cap="none" strike="noStrike">
                        <a:solidFill>
                          <a:srgbClr val="000000"/>
                        </a:solidFill>
                        <a:highlight>
                          <a:schemeClr val="dk1"/>
                        </a:highlight>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tcPr>
                </a:tc>
                <a:tc hMerge="1"/>
              </a:tr>
              <a:tr h="259825">
                <a:tc>
                  <a:txBody>
                    <a:bodyPr/>
                    <a:lstStyle/>
                    <a:p>
                      <a:pPr indent="0" lvl="0" marL="0" marR="0" rtl="0" algn="ctr">
                        <a:spcBef>
                          <a:spcPts val="0"/>
                        </a:spcBef>
                        <a:spcAft>
                          <a:spcPts val="0"/>
                        </a:spcAft>
                        <a:buNone/>
                      </a:pPr>
                      <a:r>
                        <a:rPr b="1" lang="ko-KR" sz="900">
                          <a:latin typeface="Malgun Gothic"/>
                          <a:ea typeface="Malgun Gothic"/>
                          <a:cs typeface="Malgun Gothic"/>
                          <a:sym typeface="Malgun Gothic"/>
                        </a:rPr>
                        <a:t>5%</a:t>
                      </a:r>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gridSpan="2">
                  <a:txBody>
                    <a:bodyPr/>
                    <a:lstStyle/>
                    <a:p>
                      <a:pPr indent="0" lvl="0" marL="0" marR="0" rtl="0" algn="ctr">
                        <a:spcBef>
                          <a:spcPts val="0"/>
                        </a:spcBef>
                        <a:spcAft>
                          <a:spcPts val="0"/>
                        </a:spcAft>
                        <a:buNone/>
                      </a:pPr>
                      <a:r>
                        <a:rPr lang="ko-KR" sz="1050">
                          <a:solidFill>
                            <a:srgbClr val="CCCCCC"/>
                          </a:solidFill>
                          <a:highlight>
                            <a:schemeClr val="dk1"/>
                          </a:highlight>
                          <a:latin typeface="Courier New"/>
                          <a:ea typeface="Courier New"/>
                          <a:cs typeface="Courier New"/>
                          <a:sym typeface="Courier New"/>
                        </a:rPr>
                        <a:t>-2.8615636277435628</a:t>
                      </a:r>
                      <a:endParaRPr b="0" i="0" sz="900" u="none" cap="none" strike="noStrike">
                        <a:solidFill>
                          <a:srgbClr val="000000"/>
                        </a:solidFill>
                        <a:highlight>
                          <a:schemeClr val="dk1"/>
                        </a:highlight>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r>
              <a:tr h="259825">
                <a:tc>
                  <a:txBody>
                    <a:bodyPr/>
                    <a:lstStyle/>
                    <a:p>
                      <a:pPr indent="0" lvl="0" marL="0" marR="0" rtl="0" algn="ctr">
                        <a:spcBef>
                          <a:spcPts val="0"/>
                        </a:spcBef>
                        <a:spcAft>
                          <a:spcPts val="0"/>
                        </a:spcAft>
                        <a:buNone/>
                      </a:pPr>
                      <a:r>
                        <a:rPr b="1" lang="ko-KR" sz="900">
                          <a:latin typeface="Malgun Gothic"/>
                          <a:ea typeface="Malgun Gothic"/>
                          <a:cs typeface="Malgun Gothic"/>
                          <a:sym typeface="Malgun Gothic"/>
                        </a:rPr>
                        <a:t>10%</a:t>
                      </a:r>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gridSpan="2">
                  <a:txBody>
                    <a:bodyPr/>
                    <a:lstStyle/>
                    <a:p>
                      <a:pPr indent="0" lvl="0" marL="0" marR="0" rtl="0" algn="ctr">
                        <a:spcBef>
                          <a:spcPts val="0"/>
                        </a:spcBef>
                        <a:spcAft>
                          <a:spcPts val="0"/>
                        </a:spcAft>
                        <a:buNone/>
                      </a:pPr>
                      <a:r>
                        <a:rPr lang="ko-KR" sz="1050">
                          <a:solidFill>
                            <a:srgbClr val="CCCCCC"/>
                          </a:solidFill>
                          <a:highlight>
                            <a:schemeClr val="dk1"/>
                          </a:highlight>
                          <a:latin typeface="Courier New"/>
                          <a:ea typeface="Courier New"/>
                          <a:cs typeface="Courier New"/>
                          <a:sym typeface="Courier New"/>
                        </a:rPr>
                        <a:t>-2.5667825762128285</a:t>
                      </a:r>
                      <a:endParaRPr b="0" i="0" sz="900" u="none" cap="none" strike="noStrike">
                        <a:solidFill>
                          <a:srgbClr val="000000"/>
                        </a:solidFill>
                        <a:highlight>
                          <a:schemeClr val="dk1"/>
                        </a:highlight>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r>
            </a:tbl>
          </a:graphicData>
        </a:graphic>
      </p:graphicFrame>
      <p:sp>
        <p:nvSpPr>
          <p:cNvPr id="602" name="Google Shape;602;p39"/>
          <p:cNvSpPr txBox="1"/>
          <p:nvPr/>
        </p:nvSpPr>
        <p:spPr>
          <a:xfrm>
            <a:off x="410524" y="1157139"/>
            <a:ext cx="4504800" cy="272700"/>
          </a:xfrm>
          <a:prstGeom prst="rect">
            <a:avLst/>
          </a:prstGeom>
          <a:noFill/>
          <a:ln>
            <a:noFill/>
          </a:ln>
        </p:spPr>
        <p:txBody>
          <a:bodyPr anchorCtr="0" anchor="t" bIns="36000" lIns="72000" spcFirstLastPara="1" rIns="36000" wrap="square" tIns="36000">
            <a:spAutoFit/>
          </a:bodyPr>
          <a:lstStyle/>
          <a:p>
            <a:pPr indent="-180975" lvl="1" marL="180975" marR="0" rtl="0" algn="l">
              <a:lnSpc>
                <a:spcPct val="120000"/>
              </a:lnSpc>
              <a:spcBef>
                <a:spcPts val="0"/>
              </a:spcBef>
              <a:spcAft>
                <a:spcPts val="0"/>
              </a:spcAft>
              <a:buClr>
                <a:srgbClr val="000000"/>
              </a:buClr>
              <a:buSzPts val="1300"/>
              <a:buFont typeface="Noto Sans Symbols"/>
              <a:buChar char="▪"/>
            </a:pPr>
            <a:r>
              <a:rPr b="1" lang="ko-KR" sz="1300">
                <a:latin typeface="Malgun Gothic"/>
                <a:ea typeface="Malgun Gothic"/>
                <a:cs typeface="Malgun Gothic"/>
                <a:sym typeface="Malgun Gothic"/>
              </a:rPr>
              <a:t>정상성 테스트</a:t>
            </a:r>
            <a:endParaRPr b="1" sz="1300">
              <a:latin typeface="Malgun Gothic"/>
              <a:ea typeface="Malgun Gothic"/>
              <a:cs typeface="Malgun Gothic"/>
              <a:sym typeface="Malgun Gothic"/>
            </a:endParaRPr>
          </a:p>
        </p:txBody>
      </p:sp>
      <p:sp>
        <p:nvSpPr>
          <p:cNvPr id="603" name="Google Shape;603;p39"/>
          <p:cNvSpPr/>
          <p:nvPr/>
        </p:nvSpPr>
        <p:spPr>
          <a:xfrm>
            <a:off x="345500" y="1447975"/>
            <a:ext cx="3949200" cy="1092600"/>
          </a:xfrm>
          <a:prstGeom prst="rect">
            <a:avLst/>
          </a:prstGeom>
          <a:noFill/>
          <a:ln>
            <a:noFill/>
          </a:ln>
        </p:spPr>
        <p:txBody>
          <a:bodyPr anchorCtr="0" anchor="t" bIns="45700" lIns="91425" spcFirstLastPara="1" rIns="91425" wrap="square" tIns="45700">
            <a:noAutofit/>
          </a:bodyPr>
          <a:lstStyle/>
          <a:p>
            <a:pPr indent="-292100" lvl="0" marL="457200" marR="0" rtl="0" algn="l">
              <a:spcBef>
                <a:spcPts val="0"/>
              </a:spcBef>
              <a:spcAft>
                <a:spcPts val="0"/>
              </a:spcAft>
              <a:buClr>
                <a:schemeClr val="dk1"/>
              </a:buClr>
              <a:buSzPts val="1000"/>
              <a:buFont typeface="Calibri"/>
              <a:buChar char="●"/>
            </a:pPr>
            <a:r>
              <a:rPr lang="ko-KR" sz="1000">
                <a:solidFill>
                  <a:schemeClr val="dk1"/>
                </a:solidFill>
                <a:latin typeface="Calibri"/>
                <a:ea typeface="Calibri"/>
                <a:cs typeface="Calibri"/>
                <a:sym typeface="Calibri"/>
              </a:rPr>
              <a:t>ADF Statistic 값이 음수일수록 시계열 데이터가 정상성을 만족할 가능성이 높다.</a:t>
            </a:r>
            <a:endParaRPr sz="1000">
              <a:solidFill>
                <a:schemeClr val="dk1"/>
              </a:solidFill>
              <a:latin typeface="Calibri"/>
              <a:ea typeface="Calibri"/>
              <a:cs typeface="Calibri"/>
              <a:sym typeface="Calibri"/>
            </a:endParaRPr>
          </a:p>
          <a:p>
            <a:pPr indent="-292100" lvl="0" marL="457200" marR="0" rtl="0" algn="l">
              <a:spcBef>
                <a:spcPts val="0"/>
              </a:spcBef>
              <a:spcAft>
                <a:spcPts val="0"/>
              </a:spcAft>
              <a:buClr>
                <a:schemeClr val="dk1"/>
              </a:buClr>
              <a:buSzPts val="1000"/>
              <a:buFont typeface="Calibri"/>
              <a:buChar char="●"/>
            </a:pPr>
            <a:r>
              <a:rPr lang="ko-KR" sz="1000">
                <a:solidFill>
                  <a:schemeClr val="dk1"/>
                </a:solidFill>
                <a:latin typeface="Calibri"/>
                <a:ea typeface="Calibri"/>
                <a:cs typeface="Calibri"/>
                <a:sym typeface="Calibri"/>
              </a:rPr>
              <a:t>p-value가 0.05보다 작으면 시계열 데이터가 정상성을 만족한다고 할 수 있다. </a:t>
            </a:r>
            <a:endParaRPr sz="1000">
              <a:solidFill>
                <a:schemeClr val="dk1"/>
              </a:solidFill>
              <a:latin typeface="Calibri"/>
              <a:ea typeface="Calibri"/>
              <a:cs typeface="Calibri"/>
              <a:sym typeface="Calibri"/>
            </a:endParaRPr>
          </a:p>
          <a:p>
            <a:pPr indent="-292100" lvl="0" marL="457200" marR="0" rtl="0" algn="l">
              <a:spcBef>
                <a:spcPts val="0"/>
              </a:spcBef>
              <a:spcAft>
                <a:spcPts val="0"/>
              </a:spcAft>
              <a:buClr>
                <a:schemeClr val="dk1"/>
              </a:buClr>
              <a:buSzPts val="1000"/>
              <a:buFont typeface="Calibri"/>
              <a:buChar char="●"/>
            </a:pPr>
            <a:r>
              <a:rPr lang="ko-KR" sz="1000">
                <a:solidFill>
                  <a:schemeClr val="dk1"/>
                </a:solidFill>
                <a:latin typeface="Calibri"/>
                <a:ea typeface="Calibri"/>
                <a:cs typeface="Calibri"/>
                <a:sym typeface="Calibri"/>
              </a:rPr>
              <a:t>Critical Values와 ADF Statistic 값을 비교해보면, ADF Statistic 값이 모든 임계값(1%, 5%,10%)보다 작다.</a:t>
            </a:r>
            <a:endParaRPr sz="1000">
              <a:solidFill>
                <a:schemeClr val="dk1"/>
              </a:solidFill>
              <a:latin typeface="Calibri"/>
              <a:ea typeface="Calibri"/>
              <a:cs typeface="Calibri"/>
              <a:sym typeface="Calibri"/>
            </a:endParaRPr>
          </a:p>
        </p:txBody>
      </p:sp>
      <p:pic>
        <p:nvPicPr>
          <p:cNvPr id="604" name="Google Shape;604;p39"/>
          <p:cNvPicPr preferRelativeResize="0"/>
          <p:nvPr/>
        </p:nvPicPr>
        <p:blipFill>
          <a:blip r:embed="rId3">
            <a:alphaModFix/>
          </a:blip>
          <a:stretch>
            <a:fillRect/>
          </a:stretch>
        </p:blipFill>
        <p:spPr>
          <a:xfrm>
            <a:off x="428825" y="2540576"/>
            <a:ext cx="4331700" cy="2290375"/>
          </a:xfrm>
          <a:prstGeom prst="rect">
            <a:avLst/>
          </a:prstGeom>
          <a:noFill/>
          <a:ln>
            <a:noFill/>
          </a:ln>
        </p:spPr>
      </p:pic>
      <p:pic>
        <p:nvPicPr>
          <p:cNvPr id="605" name="Google Shape;605;p39"/>
          <p:cNvPicPr preferRelativeResize="0"/>
          <p:nvPr/>
        </p:nvPicPr>
        <p:blipFill>
          <a:blip r:embed="rId4">
            <a:alphaModFix/>
          </a:blip>
          <a:stretch>
            <a:fillRect/>
          </a:stretch>
        </p:blipFill>
        <p:spPr>
          <a:xfrm>
            <a:off x="5085650" y="1282625"/>
            <a:ext cx="4331699" cy="1996651"/>
          </a:xfrm>
          <a:prstGeom prst="rect">
            <a:avLst/>
          </a:prstGeom>
          <a:noFill/>
          <a:ln>
            <a:noFill/>
          </a:ln>
        </p:spPr>
      </p:pic>
      <p:pic>
        <p:nvPicPr>
          <p:cNvPr id="606" name="Google Shape;606;p39"/>
          <p:cNvPicPr preferRelativeResize="0"/>
          <p:nvPr/>
        </p:nvPicPr>
        <p:blipFill>
          <a:blip r:embed="rId5">
            <a:alphaModFix/>
          </a:blip>
          <a:stretch>
            <a:fillRect/>
          </a:stretch>
        </p:blipFill>
        <p:spPr>
          <a:xfrm>
            <a:off x="5064025" y="3663125"/>
            <a:ext cx="4374948" cy="2192049"/>
          </a:xfrm>
          <a:prstGeom prst="rect">
            <a:avLst/>
          </a:prstGeom>
          <a:noFill/>
          <a:ln>
            <a:noFill/>
          </a:ln>
        </p:spPr>
      </p:pic>
      <p:sp>
        <p:nvSpPr>
          <p:cNvPr id="607" name="Google Shape;607;p39"/>
          <p:cNvSpPr/>
          <p:nvPr/>
        </p:nvSpPr>
        <p:spPr>
          <a:xfrm>
            <a:off x="5064025" y="3326175"/>
            <a:ext cx="35277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050">
                <a:solidFill>
                  <a:srgbClr val="082E48"/>
                </a:solidFill>
                <a:latin typeface="Calibri"/>
                <a:ea typeface="Calibri"/>
                <a:cs typeface="Calibri"/>
                <a:sym typeface="Calibri"/>
              </a:rPr>
              <a:t>-&gt; 11번 건물로 정상성 분석 - 원본 데이터의 ACF와 PACF</a:t>
            </a:r>
            <a:endParaRPr b="1">
              <a:solidFill>
                <a:srgbClr val="082E48"/>
              </a:solidFill>
            </a:endParaRPr>
          </a:p>
        </p:txBody>
      </p:sp>
      <p:sp>
        <p:nvSpPr>
          <p:cNvPr id="608" name="Google Shape;608;p39"/>
          <p:cNvSpPr/>
          <p:nvPr/>
        </p:nvSpPr>
        <p:spPr>
          <a:xfrm>
            <a:off x="5064025" y="5899025"/>
            <a:ext cx="35277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050">
                <a:solidFill>
                  <a:srgbClr val="082E48"/>
                </a:solidFill>
                <a:latin typeface="Calibri"/>
                <a:ea typeface="Calibri"/>
                <a:cs typeface="Calibri"/>
                <a:sym typeface="Calibri"/>
              </a:rPr>
              <a:t>-&gt; 1차 차분 했을때</a:t>
            </a:r>
            <a:endParaRPr b="1">
              <a:solidFill>
                <a:srgbClr val="082E4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40"/>
          <p:cNvSpPr txBox="1"/>
          <p:nvPr/>
        </p:nvSpPr>
        <p:spPr>
          <a:xfrm>
            <a:off x="463484" y="813098"/>
            <a:ext cx="4262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400">
                <a:solidFill>
                  <a:srgbClr val="000000"/>
                </a:solidFill>
                <a:latin typeface="Malgun Gothic"/>
                <a:ea typeface="Malgun Gothic"/>
                <a:cs typeface="Malgun Gothic"/>
                <a:sym typeface="Malgun Gothic"/>
              </a:rPr>
              <a:t> </a:t>
            </a:r>
            <a:r>
              <a:rPr b="1" lang="ko-KR">
                <a:latin typeface="Malgun Gothic"/>
                <a:ea typeface="Malgun Gothic"/>
                <a:cs typeface="Malgun Gothic"/>
                <a:sym typeface="Malgun Gothic"/>
              </a:rPr>
              <a:t>전력 관리 마스터 테이블</a:t>
            </a:r>
            <a:endParaRPr/>
          </a:p>
        </p:txBody>
      </p:sp>
      <p:cxnSp>
        <p:nvCxnSpPr>
          <p:cNvPr id="614" name="Google Shape;614;p40"/>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615" name="Google Shape;615;p40"/>
          <p:cNvGrpSpPr/>
          <p:nvPr/>
        </p:nvGrpSpPr>
        <p:grpSpPr>
          <a:xfrm>
            <a:off x="5081217" y="813088"/>
            <a:ext cx="4250700" cy="325924"/>
            <a:chOff x="5126142" y="833613"/>
            <a:chExt cx="4250700" cy="325924"/>
          </a:xfrm>
        </p:grpSpPr>
        <p:sp>
          <p:nvSpPr>
            <p:cNvPr id="616" name="Google Shape;616;p40"/>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DB 테이블 생성</a:t>
              </a:r>
              <a:endParaRPr/>
            </a:p>
          </p:txBody>
        </p:sp>
        <p:cxnSp>
          <p:nvCxnSpPr>
            <p:cNvPr id="617" name="Google Shape;617;p40"/>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618" name="Google Shape;618;p40"/>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ko-KR" sz="1700"/>
              <a:t>4. 비즈니스 모델 제시 - 1) DB </a:t>
            </a:r>
            <a:endParaRPr sz="1700"/>
          </a:p>
        </p:txBody>
      </p:sp>
      <p:sp>
        <p:nvSpPr>
          <p:cNvPr id="619" name="Google Shape;619;p40"/>
          <p:cNvSpPr txBox="1"/>
          <p:nvPr/>
        </p:nvSpPr>
        <p:spPr>
          <a:xfrm>
            <a:off x="410525" y="1157150"/>
            <a:ext cx="4136100" cy="648300"/>
          </a:xfrm>
          <a:prstGeom prst="rect">
            <a:avLst/>
          </a:prstGeom>
          <a:noFill/>
          <a:ln>
            <a:noFill/>
          </a:ln>
        </p:spPr>
        <p:txBody>
          <a:bodyPr anchorCtr="0" anchor="t" bIns="36000" lIns="72000" spcFirstLastPara="1" rIns="36000" wrap="square" tIns="36000">
            <a:spAutoFit/>
          </a:bodyPr>
          <a:lstStyle/>
          <a:p>
            <a:pPr indent="0" lvl="0" marL="0" marR="0" rtl="0" algn="l">
              <a:lnSpc>
                <a:spcPct val="120000"/>
              </a:lnSpc>
              <a:spcBef>
                <a:spcPts val="0"/>
              </a:spcBef>
              <a:spcAft>
                <a:spcPts val="0"/>
              </a:spcAft>
              <a:buNone/>
            </a:pPr>
            <a:r>
              <a:rPr b="1" lang="ko-KR" sz="1100"/>
              <a:t>BEMS(Building Energy Management System)</a:t>
            </a:r>
            <a:r>
              <a:rPr lang="ko-KR" sz="1100"/>
              <a:t>을 위한 전력 관리 마스터 테이블을 생성하려면, 각 설비의 에너지 사용 정보를 체계적으로 기록하고 관리해야 한다. </a:t>
            </a:r>
            <a:endParaRPr sz="1000"/>
          </a:p>
        </p:txBody>
      </p:sp>
      <p:sp>
        <p:nvSpPr>
          <p:cNvPr id="620" name="Google Shape;620;p40"/>
          <p:cNvSpPr/>
          <p:nvPr/>
        </p:nvSpPr>
        <p:spPr>
          <a:xfrm>
            <a:off x="536017" y="2206609"/>
            <a:ext cx="3999600" cy="1890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1" name="Google Shape;621;p40"/>
          <p:cNvSpPr txBox="1"/>
          <p:nvPr/>
        </p:nvSpPr>
        <p:spPr>
          <a:xfrm>
            <a:off x="410525" y="1894700"/>
            <a:ext cx="2389800" cy="257400"/>
          </a:xfrm>
          <a:prstGeom prst="rect">
            <a:avLst/>
          </a:prstGeom>
          <a:noFill/>
          <a:ln>
            <a:noFill/>
          </a:ln>
        </p:spPr>
        <p:txBody>
          <a:bodyPr anchorCtr="0" anchor="t" bIns="36000" lIns="72000" spcFirstLastPara="1" rIns="36000" wrap="square" tIns="360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데이터베이스 테이블 코드</a:t>
            </a:r>
            <a:endParaRPr sz="1300"/>
          </a:p>
        </p:txBody>
      </p:sp>
      <p:sp>
        <p:nvSpPr>
          <p:cNvPr id="622" name="Google Shape;622;p40"/>
          <p:cNvSpPr txBox="1"/>
          <p:nvPr/>
        </p:nvSpPr>
        <p:spPr>
          <a:xfrm>
            <a:off x="536025" y="2282900"/>
            <a:ext cx="3999600" cy="17931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850">
                <a:solidFill>
                  <a:srgbClr val="003366"/>
                </a:solidFill>
                <a:latin typeface="Malgun Gothic"/>
                <a:ea typeface="Malgun Gothic"/>
                <a:cs typeface="Malgun Gothic"/>
                <a:sym typeface="Malgun Gothic"/>
              </a:rPr>
              <a:t>CREATE TABLE</a:t>
            </a:r>
            <a:r>
              <a:rPr lang="ko-KR" sz="850">
                <a:latin typeface="Malgun Gothic"/>
                <a:ea typeface="Malgun Gothic"/>
                <a:cs typeface="Malgun Gothic"/>
                <a:sym typeface="Malgun Gothic"/>
              </a:rPr>
              <a:t> PowerManagement (</a:t>
            </a:r>
            <a:br>
              <a:rPr lang="ko-KR" sz="850">
                <a:latin typeface="Malgun Gothic"/>
                <a:ea typeface="Malgun Gothic"/>
                <a:cs typeface="Malgun Gothic"/>
                <a:sym typeface="Malgun Gothic"/>
              </a:rPr>
            </a:br>
            <a:r>
              <a:rPr lang="ko-KR" sz="850">
                <a:latin typeface="Malgun Gothic"/>
                <a:ea typeface="Malgun Gothic"/>
                <a:cs typeface="Malgun Gothic"/>
                <a:sym typeface="Malgun Gothic"/>
              </a:rPr>
              <a:t>	EquipmentID </a:t>
            </a:r>
            <a:r>
              <a:rPr lang="ko-KR" sz="850">
                <a:solidFill>
                  <a:srgbClr val="082E48"/>
                </a:solidFill>
                <a:latin typeface="Malgun Gothic"/>
                <a:ea typeface="Malgun Gothic"/>
                <a:cs typeface="Malgun Gothic"/>
                <a:sym typeface="Malgun Gothic"/>
              </a:rPr>
              <a:t>INT PRIMARY KEY AUTO_INCREMENT.</a:t>
            </a:r>
            <a:endParaRPr sz="850">
              <a:solidFill>
                <a:srgbClr val="082E48"/>
              </a:solidFill>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EquipmentName </a:t>
            </a:r>
            <a:r>
              <a:rPr lang="ko-KR" sz="850">
                <a:solidFill>
                  <a:srgbClr val="082E48"/>
                </a:solidFill>
                <a:latin typeface="Malgun Gothic"/>
                <a:ea typeface="Malgun Gothic"/>
                <a:cs typeface="Malgun Gothic"/>
                <a:sym typeface="Malgun Gothic"/>
              </a:rPr>
              <a:t>VARCHAR</a:t>
            </a:r>
            <a:r>
              <a:rPr lang="ko-KR" sz="850">
                <a:latin typeface="Malgun Gothic"/>
                <a:ea typeface="Malgun Gothic"/>
                <a:cs typeface="Malgun Gothic"/>
                <a:sym typeface="Malgun Gothic"/>
              </a:rPr>
              <a:t>(</a:t>
            </a:r>
            <a:r>
              <a:rPr lang="ko-KR" sz="850">
                <a:solidFill>
                  <a:srgbClr val="741B47"/>
                </a:solidFill>
                <a:latin typeface="Malgun Gothic"/>
                <a:ea typeface="Malgun Gothic"/>
                <a:cs typeface="Malgun Gothic"/>
                <a:sym typeface="Malgun Gothic"/>
              </a:rPr>
              <a:t>100</a:t>
            </a:r>
            <a:r>
              <a:rPr lang="ko-KR" sz="850">
                <a:latin typeface="Malgun Gothic"/>
                <a:ea typeface="Malgun Gothic"/>
                <a:cs typeface="Malgun Gothic"/>
                <a:sym typeface="Malgun Gothic"/>
              </a:rPr>
              <a:t>) NOT </a:t>
            </a:r>
            <a:r>
              <a:rPr lang="ko-KR" sz="850">
                <a:solidFill>
                  <a:srgbClr val="741B47"/>
                </a:solidFill>
                <a:latin typeface="Malgun Gothic"/>
                <a:ea typeface="Malgun Gothic"/>
                <a:cs typeface="Malgun Gothic"/>
                <a:sym typeface="Malgun Gothic"/>
              </a:rPr>
              <a:t>NULL</a:t>
            </a:r>
            <a:r>
              <a:rPr lang="ko-KR" sz="850">
                <a:latin typeface="Malgun Gothic"/>
                <a:ea typeface="Malgun Gothic"/>
                <a:cs typeface="Malgun Gothic"/>
                <a:sym typeface="Malgun Gothic"/>
              </a:rPr>
              <a:t>, </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PriorityLevel </a:t>
            </a:r>
            <a:r>
              <a:rPr lang="ko-KR" sz="850">
                <a:solidFill>
                  <a:srgbClr val="003366"/>
                </a:solidFill>
                <a:latin typeface="Malgun Gothic"/>
                <a:ea typeface="Malgun Gothic"/>
                <a:cs typeface="Malgun Gothic"/>
                <a:sym typeface="Malgun Gothic"/>
              </a:rPr>
              <a:t>INT</a:t>
            </a:r>
            <a:r>
              <a:rPr lang="ko-KR" sz="850">
                <a:latin typeface="Malgun Gothic"/>
                <a:ea typeface="Malgun Gothic"/>
                <a:cs typeface="Malgun Gothic"/>
                <a:sym typeface="Malgun Gothic"/>
              </a:rPr>
              <a:t> NOT </a:t>
            </a:r>
            <a:r>
              <a:rPr lang="ko-KR" sz="850">
                <a:solidFill>
                  <a:srgbClr val="741B47"/>
                </a:solidFill>
                <a:latin typeface="Malgun Gothic"/>
                <a:ea typeface="Malgun Gothic"/>
                <a:cs typeface="Malgun Gothic"/>
                <a:sym typeface="Malgun Gothic"/>
              </a:rPr>
              <a:t>NULL</a:t>
            </a:r>
            <a:r>
              <a:rPr lang="ko-KR" sz="850">
                <a:latin typeface="Malgun Gothic"/>
                <a:ea typeface="Malgun Gothic"/>
                <a:cs typeface="Malgun Gothic"/>
                <a:sym typeface="Malgun Gothic"/>
              </a:rPr>
              <a:t>,</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AvgPowerConsumption </a:t>
            </a:r>
            <a:r>
              <a:rPr lang="ko-KR" sz="850">
                <a:solidFill>
                  <a:srgbClr val="082E48"/>
                </a:solidFill>
                <a:latin typeface="Malgun Gothic"/>
                <a:ea typeface="Malgun Gothic"/>
                <a:cs typeface="Malgun Gothic"/>
                <a:sym typeface="Malgun Gothic"/>
              </a:rPr>
              <a:t>FLOAT</a:t>
            </a:r>
            <a:r>
              <a:rPr lang="ko-KR" sz="850">
                <a:latin typeface="Malgun Gothic"/>
                <a:ea typeface="Malgun Gothic"/>
                <a:cs typeface="Malgun Gothic"/>
                <a:sym typeface="Malgun Gothic"/>
              </a:rPr>
              <a:t> NOT </a:t>
            </a:r>
            <a:r>
              <a:rPr lang="ko-KR" sz="850">
                <a:solidFill>
                  <a:srgbClr val="741B47"/>
                </a:solidFill>
                <a:latin typeface="Malgun Gothic"/>
                <a:ea typeface="Malgun Gothic"/>
                <a:cs typeface="Malgun Gothic"/>
                <a:sym typeface="Malgun Gothic"/>
              </a:rPr>
              <a:t>NULL</a:t>
            </a:r>
            <a:r>
              <a:rPr lang="ko-KR" sz="850">
                <a:latin typeface="Malgun Gothic"/>
                <a:ea typeface="Malgun Gothic"/>
                <a:cs typeface="Malgun Gothic"/>
                <a:sym typeface="Malgun Gothic"/>
              </a:rPr>
              <a:t>, – kWh 단위</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SavingsEffect </a:t>
            </a:r>
            <a:r>
              <a:rPr lang="ko-KR" sz="850">
                <a:solidFill>
                  <a:srgbClr val="003366"/>
                </a:solidFill>
                <a:latin typeface="Malgun Gothic"/>
                <a:ea typeface="Malgun Gothic"/>
                <a:cs typeface="Malgun Gothic"/>
                <a:sym typeface="Malgun Gothic"/>
              </a:rPr>
              <a:t>FLOAT</a:t>
            </a:r>
            <a:r>
              <a:rPr lang="ko-KR" sz="850">
                <a:latin typeface="Malgun Gothic"/>
                <a:ea typeface="Malgun Gothic"/>
                <a:cs typeface="Malgun Gothic"/>
                <a:sym typeface="Malgun Gothic"/>
              </a:rPr>
              <a:t> NOT </a:t>
            </a:r>
            <a:r>
              <a:rPr lang="ko-KR" sz="850">
                <a:solidFill>
                  <a:srgbClr val="741B47"/>
                </a:solidFill>
                <a:latin typeface="Malgun Gothic"/>
                <a:ea typeface="Malgun Gothic"/>
                <a:cs typeface="Malgun Gothic"/>
                <a:sym typeface="Malgun Gothic"/>
              </a:rPr>
              <a:t>NULL</a:t>
            </a:r>
            <a:r>
              <a:rPr lang="ko-KR" sz="850">
                <a:latin typeface="Malgun Gothic"/>
                <a:ea typeface="Malgun Gothic"/>
                <a:cs typeface="Malgun Gothic"/>
                <a:sym typeface="Malgun Gothic"/>
              </a:rPr>
              <a:t>, – 절감 효과(%)</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PeakTimePeriod </a:t>
            </a:r>
            <a:r>
              <a:rPr lang="ko-KR" sz="850">
                <a:solidFill>
                  <a:srgbClr val="003366"/>
                </a:solidFill>
                <a:latin typeface="Malgun Gothic"/>
                <a:ea typeface="Malgun Gothic"/>
                <a:cs typeface="Malgun Gothic"/>
                <a:sym typeface="Malgun Gothic"/>
              </a:rPr>
              <a:t>VARCHAR</a:t>
            </a:r>
            <a:r>
              <a:rPr lang="ko-KR" sz="850">
                <a:latin typeface="Malgun Gothic"/>
                <a:ea typeface="Malgun Gothic"/>
                <a:cs typeface="Malgun Gothic"/>
                <a:sym typeface="Malgun Gothic"/>
              </a:rPr>
              <a:t>(50) NOT</a:t>
            </a:r>
            <a:r>
              <a:rPr lang="ko-KR" sz="850">
                <a:solidFill>
                  <a:srgbClr val="741B47"/>
                </a:solidFill>
                <a:latin typeface="Malgun Gothic"/>
                <a:ea typeface="Malgun Gothic"/>
                <a:cs typeface="Malgun Gothic"/>
                <a:sym typeface="Malgun Gothic"/>
              </a:rPr>
              <a:t> NULL</a:t>
            </a:r>
            <a:r>
              <a:rPr lang="ko-KR" sz="850">
                <a:latin typeface="Malgun Gothic"/>
                <a:ea typeface="Malgun Gothic"/>
                <a:cs typeface="Malgun Gothic"/>
                <a:sym typeface="Malgun Gothic"/>
              </a:rPr>
              <a:t>, – 피크 시간대 (예 : ‘14:00-18:00’)</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ExpectedCostIncrease</a:t>
            </a:r>
            <a:r>
              <a:rPr lang="ko-KR" sz="850">
                <a:solidFill>
                  <a:srgbClr val="082E48"/>
                </a:solidFill>
                <a:latin typeface="Malgun Gothic"/>
                <a:ea typeface="Malgun Gothic"/>
                <a:cs typeface="Malgun Gothic"/>
                <a:sym typeface="Malgun Gothic"/>
              </a:rPr>
              <a:t> FLOAT</a:t>
            </a:r>
            <a:r>
              <a:rPr lang="ko-KR" sz="850">
                <a:latin typeface="Malgun Gothic"/>
                <a:ea typeface="Malgun Gothic"/>
                <a:cs typeface="Malgun Gothic"/>
                <a:sym typeface="Malgun Gothic"/>
              </a:rPr>
              <a:t> NOT </a:t>
            </a:r>
            <a:r>
              <a:rPr lang="ko-KR" sz="850">
                <a:solidFill>
                  <a:srgbClr val="741B47"/>
                </a:solidFill>
                <a:latin typeface="Malgun Gothic"/>
                <a:ea typeface="Malgun Gothic"/>
                <a:cs typeface="Malgun Gothic"/>
                <a:sym typeface="Malgun Gothic"/>
              </a:rPr>
              <a:t>NULL</a:t>
            </a:r>
            <a:r>
              <a:rPr lang="ko-KR" sz="850">
                <a:latin typeface="Malgun Gothic"/>
                <a:ea typeface="Malgun Gothic"/>
                <a:cs typeface="Malgun Gothic"/>
                <a:sym typeface="Malgun Gothic"/>
              </a:rPr>
              <a:t>, – 예상 비용 증가(원/달러)</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	Action </a:t>
            </a:r>
            <a:r>
              <a:rPr lang="ko-KR" sz="850">
                <a:solidFill>
                  <a:srgbClr val="003366"/>
                </a:solidFill>
                <a:latin typeface="Malgun Gothic"/>
                <a:ea typeface="Malgun Gothic"/>
                <a:cs typeface="Malgun Gothic"/>
                <a:sym typeface="Malgun Gothic"/>
              </a:rPr>
              <a:t>VARCHAR</a:t>
            </a:r>
            <a:r>
              <a:rPr lang="ko-KR" sz="850">
                <a:latin typeface="Malgun Gothic"/>
                <a:ea typeface="Malgun Gothic"/>
                <a:cs typeface="Malgun Gothic"/>
                <a:sym typeface="Malgun Gothic"/>
              </a:rPr>
              <a:t>(</a:t>
            </a:r>
            <a:r>
              <a:rPr lang="ko-KR" sz="850">
                <a:solidFill>
                  <a:srgbClr val="741B47"/>
                </a:solidFill>
                <a:latin typeface="Malgun Gothic"/>
                <a:ea typeface="Malgun Gothic"/>
                <a:cs typeface="Malgun Gothic"/>
                <a:sym typeface="Malgun Gothic"/>
              </a:rPr>
              <a:t>20</a:t>
            </a:r>
            <a:r>
              <a:rPr lang="ko-KR" sz="850">
                <a:latin typeface="Malgun Gothic"/>
                <a:ea typeface="Malgun Gothic"/>
                <a:cs typeface="Malgun Gothic"/>
                <a:sym typeface="Malgun Gothic"/>
              </a:rPr>
              <a:t>) – 조치</a:t>
            </a:r>
            <a:endParaRPr sz="850">
              <a:latin typeface="Malgun Gothic"/>
              <a:ea typeface="Malgun Gothic"/>
              <a:cs typeface="Malgun Gothic"/>
              <a:sym typeface="Malgun Gothic"/>
            </a:endParaRPr>
          </a:p>
          <a:p>
            <a:pPr indent="0" lvl="0" marL="0" marR="0" rtl="0" algn="l">
              <a:lnSpc>
                <a:spcPct val="120000"/>
              </a:lnSpc>
              <a:spcBef>
                <a:spcPts val="0"/>
              </a:spcBef>
              <a:spcAft>
                <a:spcPts val="0"/>
              </a:spcAft>
              <a:buNone/>
            </a:pPr>
            <a:r>
              <a:rPr lang="ko-KR" sz="850">
                <a:latin typeface="Malgun Gothic"/>
                <a:ea typeface="Malgun Gothic"/>
                <a:cs typeface="Malgun Gothic"/>
                <a:sym typeface="Malgun Gothic"/>
              </a:rPr>
              <a:t>);</a:t>
            </a:r>
            <a:endParaRPr sz="850">
              <a:latin typeface="Malgun Gothic"/>
              <a:ea typeface="Malgun Gothic"/>
              <a:cs typeface="Malgun Gothic"/>
              <a:sym typeface="Malgun Gothic"/>
            </a:endParaRPr>
          </a:p>
        </p:txBody>
      </p:sp>
      <p:sp>
        <p:nvSpPr>
          <p:cNvPr id="623" name="Google Shape;623;p40"/>
          <p:cNvSpPr txBox="1"/>
          <p:nvPr/>
        </p:nvSpPr>
        <p:spPr>
          <a:xfrm>
            <a:off x="463475" y="4204075"/>
            <a:ext cx="2389800" cy="257400"/>
          </a:xfrm>
          <a:prstGeom prst="rect">
            <a:avLst/>
          </a:prstGeom>
          <a:noFill/>
          <a:ln>
            <a:noFill/>
          </a:ln>
        </p:spPr>
        <p:txBody>
          <a:bodyPr anchorCtr="0" anchor="t" bIns="36000" lIns="72000" spcFirstLastPara="1" rIns="36000" wrap="square" tIns="360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PowerManagement 테이블</a:t>
            </a:r>
            <a:endParaRPr sz="1300"/>
          </a:p>
        </p:txBody>
      </p:sp>
      <p:graphicFrame>
        <p:nvGraphicFramePr>
          <p:cNvPr id="624" name="Google Shape;624;p40"/>
          <p:cNvGraphicFramePr/>
          <p:nvPr/>
        </p:nvGraphicFramePr>
        <p:xfrm>
          <a:off x="1095812" y="4568358"/>
          <a:ext cx="3000000" cy="3000000"/>
        </p:xfrm>
        <a:graphic>
          <a:graphicData uri="http://schemas.openxmlformats.org/drawingml/2006/table">
            <a:tbl>
              <a:tblPr>
                <a:noFill/>
                <a:tableStyleId>{439214F9-4894-4FDF-B76B-118295B59BDC}</a:tableStyleId>
              </a:tblPr>
              <a:tblGrid>
                <a:gridCol w="808550"/>
                <a:gridCol w="739975"/>
                <a:gridCol w="642850"/>
                <a:gridCol w="1134400"/>
                <a:gridCol w="1062350"/>
                <a:gridCol w="1015925"/>
                <a:gridCol w="1294375"/>
                <a:gridCol w="1015950"/>
              </a:tblGrid>
              <a:tr h="405675">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Equipment ID</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EquipmentName</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PriorityLevel</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AvgPowerConsumption</a:t>
                      </a:r>
                      <a:br>
                        <a:rPr lang="ko-KR" sz="800">
                          <a:latin typeface="Malgun Gothic"/>
                          <a:ea typeface="Malgun Gothic"/>
                          <a:cs typeface="Malgun Gothic"/>
                          <a:sym typeface="Malgun Gothic"/>
                        </a:rPr>
                      </a:br>
                      <a:r>
                        <a:rPr lang="ko-KR" sz="800">
                          <a:latin typeface="Malgun Gothic"/>
                          <a:ea typeface="Malgun Gothic"/>
                          <a:cs typeface="Malgun Gothic"/>
                          <a:sym typeface="Malgun Gothic"/>
                        </a:rPr>
                        <a:t>(kWh)</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SavingEffect(%)</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PeakTimePeriod</a:t>
                      </a:r>
                      <a:endParaRPr sz="80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ExpectedCostIncrease(원)</a:t>
                      </a:r>
                      <a:endParaRPr sz="80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Action</a:t>
                      </a:r>
                      <a:endParaRPr sz="80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2897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1</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HVAC System</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ko-KR" sz="850">
                          <a:solidFill>
                            <a:schemeClr val="dk1"/>
                          </a:solidFill>
                          <a:latin typeface="Malgun Gothic"/>
                          <a:ea typeface="Malgun Gothic"/>
                          <a:cs typeface="Malgun Gothic"/>
                          <a:sym typeface="Malgun Gothic"/>
                        </a:rPr>
                        <a:t>1</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350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15</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14:00-18:00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50000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끄지 않음</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897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2</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Lighting System</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ko-KR" sz="850">
                          <a:solidFill>
                            <a:schemeClr val="dk1"/>
                          </a:solidFill>
                          <a:latin typeface="Malgun Gothic"/>
                          <a:ea typeface="Malgun Gothic"/>
                          <a:cs typeface="Malgun Gothic"/>
                          <a:sym typeface="Malgun Gothic"/>
                        </a:rPr>
                        <a:t>2</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150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18:00-22:00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20000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수요가 낮을 때 끔</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897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3</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Server Room</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ko-KR" sz="850">
                          <a:solidFill>
                            <a:schemeClr val="dk1"/>
                          </a:solidFill>
                          <a:latin typeface="Malgun Gothic"/>
                          <a:ea typeface="Malgun Gothic"/>
                          <a:cs typeface="Malgun Gothic"/>
                          <a:sym typeface="Malgun Gothic"/>
                        </a:rPr>
                        <a:t>1</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500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20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00:00-06:00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75000</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끄지 않음</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285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4</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Elevator</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solidFill>
                            <a:schemeClr val="dk1"/>
                          </a:solidFill>
                          <a:latin typeface="Malgun Gothic"/>
                          <a:ea typeface="Malgun Gothic"/>
                          <a:cs typeface="Malgun Gothic"/>
                          <a:sym typeface="Malgun Gothic"/>
                        </a:rPr>
                        <a:t>3</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80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5</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07:00-09:00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10000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피크시간대에 끔</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897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5</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Water Pump</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solidFill>
                            <a:schemeClr val="dk1"/>
                          </a:solidFill>
                          <a:latin typeface="Malgun Gothic"/>
                          <a:ea typeface="Malgun Gothic"/>
                          <a:cs typeface="Malgun Gothic"/>
                          <a:sym typeface="Malgun Gothic"/>
                        </a:rPr>
                        <a:t>2</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120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8</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06:00-08:00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15000</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수요가 낮을 때 끔</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625" name="Google Shape;625;p40"/>
          <p:cNvSpPr txBox="1"/>
          <p:nvPr/>
        </p:nvSpPr>
        <p:spPr>
          <a:xfrm>
            <a:off x="5217600" y="1348675"/>
            <a:ext cx="2389800" cy="257400"/>
          </a:xfrm>
          <a:prstGeom prst="rect">
            <a:avLst/>
          </a:prstGeom>
          <a:noFill/>
          <a:ln>
            <a:noFill/>
          </a:ln>
        </p:spPr>
        <p:txBody>
          <a:bodyPr anchorCtr="0" anchor="t" bIns="36000" lIns="72000" spcFirstLastPara="1" rIns="36000" wrap="square" tIns="36000">
            <a:spAutoFit/>
          </a:bodyPr>
          <a:lstStyle/>
          <a:p>
            <a:pPr indent="-174625" lvl="1" marL="180975" marR="0" rtl="0" algn="l">
              <a:lnSpc>
                <a:spcPct val="120000"/>
              </a:lnSpc>
              <a:spcBef>
                <a:spcPts val="0"/>
              </a:spcBef>
              <a:spcAft>
                <a:spcPts val="0"/>
              </a:spcAft>
              <a:buClr>
                <a:srgbClr val="000000"/>
              </a:buClr>
              <a:buSzPts val="1200"/>
              <a:buFont typeface="Noto Sans Symbols"/>
              <a:buChar char="▪"/>
            </a:pPr>
            <a:r>
              <a:rPr b="1" lang="ko-KR" sz="1200">
                <a:latin typeface="Malgun Gothic"/>
                <a:ea typeface="Malgun Gothic"/>
                <a:cs typeface="Malgun Gothic"/>
                <a:sym typeface="Malgun Gothic"/>
              </a:rPr>
              <a:t>테이블 설명</a:t>
            </a:r>
            <a:endParaRPr sz="1300"/>
          </a:p>
        </p:txBody>
      </p:sp>
      <p:graphicFrame>
        <p:nvGraphicFramePr>
          <p:cNvPr id="626" name="Google Shape;626;p40"/>
          <p:cNvGraphicFramePr/>
          <p:nvPr/>
        </p:nvGraphicFramePr>
        <p:xfrm>
          <a:off x="5217610" y="1681794"/>
          <a:ext cx="3000000" cy="3000000"/>
        </p:xfrm>
        <a:graphic>
          <a:graphicData uri="http://schemas.openxmlformats.org/drawingml/2006/table">
            <a:tbl>
              <a:tblPr>
                <a:noFill/>
                <a:tableStyleId>{439214F9-4894-4FDF-B76B-118295B59BDC}</a:tableStyleId>
              </a:tblPr>
              <a:tblGrid>
                <a:gridCol w="2101600"/>
                <a:gridCol w="2101600"/>
              </a:tblGrid>
              <a:tr h="265800">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변수명</a:t>
                      </a:r>
                      <a:endParaRPr sz="10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lang="ko-KR" sz="1000">
                          <a:latin typeface="Malgun Gothic"/>
                          <a:ea typeface="Malgun Gothic"/>
                          <a:cs typeface="Malgun Gothic"/>
                          <a:sym typeface="Malgun Gothic"/>
                        </a:rPr>
                        <a:t>설명</a:t>
                      </a:r>
                      <a:endParaRPr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216975">
                <a:tc>
                  <a:txBody>
                    <a:bodyPr/>
                    <a:lstStyle/>
                    <a:p>
                      <a:pPr indent="0" lvl="0" marL="0" rtl="0" algn="ctr">
                        <a:spcBef>
                          <a:spcPts val="0"/>
                        </a:spcBef>
                        <a:spcAft>
                          <a:spcPts val="0"/>
                        </a:spcAft>
                        <a:buSzPts val="1100"/>
                        <a:buNone/>
                      </a:pPr>
                      <a:r>
                        <a:rPr lang="ko-KR" sz="950">
                          <a:solidFill>
                            <a:srgbClr val="EB5757"/>
                          </a:solidFill>
                          <a:latin typeface="Courier New"/>
                          <a:ea typeface="Courier New"/>
                          <a:cs typeface="Courier New"/>
                          <a:sym typeface="Courier New"/>
                        </a:rPr>
                        <a:t>EquipmentID</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sz="950">
                          <a:solidFill>
                            <a:srgbClr val="1E1E1E"/>
                          </a:solidFill>
                          <a:latin typeface="Courier New"/>
                          <a:ea typeface="Courier New"/>
                          <a:cs typeface="Courier New"/>
                          <a:sym typeface="Courier New"/>
                        </a:rPr>
                        <a:t>각 설비의 고유 식별자</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175">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EquipmentName</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설비의 이름</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975">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PriorityLevel</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에너지 관리 시 설비의 우선순위</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200">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AvgPowerConsumpti on (kWh)</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설비의 평균 전력 사용량</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975">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SavingsEffect (%)</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절감효과</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975">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PeakTimePeriod</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피크 시간대</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550">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ExpectedCostIncrease (원)</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예상 비용 증가(원화 단위)</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975">
                <a:tc>
                  <a:txBody>
                    <a:bodyPr/>
                    <a:lstStyle/>
                    <a:p>
                      <a:pPr indent="0" lvl="0" marL="0" marR="0" rtl="0" algn="ctr">
                        <a:lnSpc>
                          <a:spcPct val="114000"/>
                        </a:lnSpc>
                        <a:spcBef>
                          <a:spcPts val="0"/>
                        </a:spcBef>
                        <a:spcAft>
                          <a:spcPts val="0"/>
                        </a:spcAft>
                        <a:buNone/>
                      </a:pPr>
                      <a:r>
                        <a:rPr lang="ko-KR" sz="950">
                          <a:solidFill>
                            <a:srgbClr val="EB5757"/>
                          </a:solidFill>
                          <a:latin typeface="Courier New"/>
                          <a:ea typeface="Courier New"/>
                          <a:cs typeface="Courier New"/>
                          <a:sym typeface="Courier New"/>
                        </a:rPr>
                        <a:t>Action</a:t>
                      </a:r>
                      <a:endParaRPr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lang="ko-KR" sz="950">
                          <a:solidFill>
                            <a:srgbClr val="1E1E1E"/>
                          </a:solidFill>
                          <a:latin typeface="Courier New"/>
                          <a:ea typeface="Courier New"/>
                          <a:cs typeface="Courier New"/>
                          <a:sym typeface="Courier New"/>
                        </a:rPr>
                        <a:t>조치</a:t>
                      </a:r>
                      <a:endParaRPr sz="950">
                        <a:solidFill>
                          <a:srgbClr val="1E1E1E"/>
                        </a:solidFill>
                        <a:latin typeface="Courier New"/>
                        <a:ea typeface="Courier New"/>
                        <a:cs typeface="Courier New"/>
                        <a:sym typeface="Courier New"/>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sp>
        <p:nvSpPr>
          <p:cNvPr id="631" name="Google Shape;631;p41"/>
          <p:cNvSpPr txBox="1"/>
          <p:nvPr>
            <p:ph type="title"/>
          </p:nvPr>
        </p:nvSpPr>
        <p:spPr>
          <a:xfrm>
            <a:off x="345529" y="209750"/>
            <a:ext cx="6257100" cy="36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ko-KR" sz="1700">
                <a:latin typeface="Calibri"/>
                <a:ea typeface="Calibri"/>
                <a:cs typeface="Calibri"/>
                <a:sym typeface="Calibri"/>
              </a:rPr>
              <a:t>3. </a:t>
            </a:r>
            <a:r>
              <a:rPr lang="ko-KR" sz="1700"/>
              <a:t>데이터 분석</a:t>
            </a:r>
            <a:r>
              <a:rPr lang="ko-KR" sz="1700">
                <a:latin typeface="Calibri"/>
                <a:ea typeface="Calibri"/>
                <a:cs typeface="Calibri"/>
                <a:sym typeface="Calibri"/>
              </a:rPr>
              <a:t> – </a:t>
            </a:r>
            <a:r>
              <a:rPr lang="ko-KR" sz="1700"/>
              <a:t>3</a:t>
            </a:r>
            <a:r>
              <a:rPr lang="ko-KR" sz="1700">
                <a:latin typeface="Calibri"/>
                <a:ea typeface="Calibri"/>
                <a:cs typeface="Calibri"/>
                <a:sym typeface="Calibri"/>
              </a:rPr>
              <a:t>) </a:t>
            </a:r>
            <a:r>
              <a:rPr lang="ko-KR" sz="1700"/>
              <a:t>시계열 데이터를 이해하였습니다.</a:t>
            </a:r>
            <a:endParaRPr sz="1700"/>
          </a:p>
        </p:txBody>
      </p:sp>
      <p:cxnSp>
        <p:nvCxnSpPr>
          <p:cNvPr id="632" name="Google Shape;632;p41"/>
          <p:cNvCxnSpPr/>
          <p:nvPr/>
        </p:nvCxnSpPr>
        <p:spPr>
          <a:xfrm>
            <a:off x="410534" y="1139022"/>
            <a:ext cx="4250700" cy="0"/>
          </a:xfrm>
          <a:prstGeom prst="straightConnector1">
            <a:avLst/>
          </a:prstGeom>
          <a:noFill/>
          <a:ln cap="flat" cmpd="sng" w="12700">
            <a:solidFill>
              <a:srgbClr val="000000"/>
            </a:solidFill>
            <a:prstDash val="solid"/>
            <a:round/>
            <a:headEnd len="sm" w="sm" type="none"/>
            <a:tailEnd len="sm" w="sm" type="none"/>
          </a:ln>
        </p:spPr>
      </p:cxnSp>
      <p:grpSp>
        <p:nvGrpSpPr>
          <p:cNvPr id="633" name="Google Shape;633;p41"/>
          <p:cNvGrpSpPr/>
          <p:nvPr/>
        </p:nvGrpSpPr>
        <p:grpSpPr>
          <a:xfrm>
            <a:off x="5126142" y="833613"/>
            <a:ext cx="4250700" cy="325924"/>
            <a:chOff x="5126142" y="833613"/>
            <a:chExt cx="4250700" cy="325924"/>
          </a:xfrm>
        </p:grpSpPr>
        <p:sp>
          <p:nvSpPr>
            <p:cNvPr id="634" name="Google Shape;634;p41"/>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정상성 만족 여부</a:t>
              </a:r>
              <a:endParaRPr/>
            </a:p>
          </p:txBody>
        </p:sp>
        <p:cxnSp>
          <p:nvCxnSpPr>
            <p:cNvPr id="635" name="Google Shape;635;p41"/>
            <p:cNvCxnSpPr/>
            <p:nvPr/>
          </p:nvCxnSpPr>
          <p:spPr>
            <a:xfrm>
              <a:off x="5126142" y="1159537"/>
              <a:ext cx="4250700" cy="0"/>
            </a:xfrm>
            <a:prstGeom prst="straightConnector1">
              <a:avLst/>
            </a:prstGeom>
            <a:noFill/>
            <a:ln cap="flat" cmpd="sng" w="12700">
              <a:solidFill>
                <a:srgbClr val="000000"/>
              </a:solidFill>
              <a:prstDash val="solid"/>
              <a:round/>
              <a:headEnd len="sm" w="sm" type="none"/>
              <a:tailEnd len="sm" w="sm" type="none"/>
            </a:ln>
          </p:spPr>
        </p:cxnSp>
      </p:grpSp>
      <p:sp>
        <p:nvSpPr>
          <p:cNvPr id="636" name="Google Shape;636;p41"/>
          <p:cNvSpPr txBox="1"/>
          <p:nvPr/>
        </p:nvSpPr>
        <p:spPr>
          <a:xfrm>
            <a:off x="598464" y="813088"/>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정상성 만족 여부</a:t>
            </a:r>
            <a:endParaRPr/>
          </a:p>
        </p:txBody>
      </p:sp>
      <p:graphicFrame>
        <p:nvGraphicFramePr>
          <p:cNvPr id="637" name="Google Shape;637;p41"/>
          <p:cNvGraphicFramePr/>
          <p:nvPr/>
        </p:nvGraphicFramePr>
        <p:xfrm>
          <a:off x="6172120" y="1246804"/>
          <a:ext cx="3000000" cy="3000000"/>
        </p:xfrm>
        <a:graphic>
          <a:graphicData uri="http://schemas.openxmlformats.org/drawingml/2006/table">
            <a:tbl>
              <a:tblPr>
                <a:noFill/>
                <a:tableStyleId>{D1833C36-52E8-4230-B7FE-8DA9FFCA107F}</a:tableStyleId>
              </a:tblPr>
              <a:tblGrid>
                <a:gridCol w="1079375"/>
                <a:gridCol w="1079375"/>
              </a:tblGrid>
              <a:tr h="349900">
                <a:tc>
                  <a:txBody>
                    <a:bodyPr/>
                    <a:lstStyle/>
                    <a:p>
                      <a:pPr indent="0" lvl="0" marL="0" marR="0" rtl="0" algn="ctr">
                        <a:spcBef>
                          <a:spcPts val="0"/>
                        </a:spcBef>
                        <a:spcAft>
                          <a:spcPts val="0"/>
                        </a:spcAft>
                        <a:buNone/>
                      </a:pPr>
                      <a:r>
                        <a:rPr b="1" lang="ko-KR" sz="900"/>
                        <a:t>정상성 만족</a:t>
                      </a:r>
                      <a:endParaRPr b="1" sz="900" u="none" cap="none" strike="noStrike"/>
                    </a:p>
                  </a:txBody>
                  <a:tcPr marT="9525" marB="0" marR="9525" marL="9525"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757070"/>
                      </a:solidFill>
                      <a:prstDash val="solid"/>
                      <a:round/>
                      <a:headEnd len="sm" w="sm" type="none"/>
                      <a:tailEnd len="sm" w="sm" type="none"/>
                    </a:lnT>
                    <a:lnB cap="flat" cmpd="sng" w="12700">
                      <a:solidFill>
                        <a:srgbClr val="757070"/>
                      </a:solidFill>
                      <a:prstDash val="solid"/>
                      <a:round/>
                      <a:headEnd len="sm" w="sm" type="none"/>
                      <a:tailEnd len="sm" w="sm" type="none"/>
                    </a:lnB>
                    <a:solidFill>
                      <a:srgbClr val="DDEAF6"/>
                    </a:solidFill>
                  </a:tcPr>
                </a:tc>
                <a:tc>
                  <a:txBody>
                    <a:bodyPr/>
                    <a:lstStyle/>
                    <a:p>
                      <a:pPr indent="0" lvl="0" marL="0" marR="0" rtl="0" algn="ctr">
                        <a:spcBef>
                          <a:spcPts val="0"/>
                        </a:spcBef>
                        <a:spcAft>
                          <a:spcPts val="0"/>
                        </a:spcAft>
                        <a:buNone/>
                      </a:pPr>
                      <a:r>
                        <a:rPr b="1" lang="ko-KR" sz="900"/>
                        <a:t>1차 차분 필요</a:t>
                      </a:r>
                      <a:endParaRPr b="1" sz="900" u="none" cap="none" strike="noStrike"/>
                    </a:p>
                  </a:txBody>
                  <a:tcPr marT="9525" marB="0" marR="9525" marL="9525" anchor="ctr">
                    <a:lnL cap="flat" cmpd="sng" w="12700">
                      <a:solidFill>
                        <a:srgbClr val="D8D8D8"/>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757070"/>
                      </a:solidFill>
                      <a:prstDash val="solid"/>
                      <a:round/>
                      <a:headEnd len="sm" w="sm" type="none"/>
                      <a:tailEnd len="sm" w="sm" type="none"/>
                    </a:lnT>
                    <a:lnB cap="flat" cmpd="sng" w="12700">
                      <a:solidFill>
                        <a:srgbClr val="757070"/>
                      </a:solidFill>
                      <a:prstDash val="solid"/>
                      <a:round/>
                      <a:headEnd len="sm" w="sm" type="none"/>
                      <a:tailEnd len="sm" w="sm" type="none"/>
                    </a:lnB>
                    <a:solidFill>
                      <a:srgbClr val="FBE4D4"/>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75707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3</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75707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11</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4</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19</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5</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20</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6</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21</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7</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28</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8</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29</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9</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30</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10</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36</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12</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49</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13</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50</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14</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51</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15</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59</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16</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60</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17</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18</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22</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23</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24</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25</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5375">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26</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27</a:t>
                      </a:r>
                      <a:endParaRPr sz="1000">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00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31-35</a:t>
                      </a:r>
                      <a:endParaRPr sz="1000">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00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37-48</a:t>
                      </a:r>
                      <a:endParaRPr sz="1000">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00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3700">
                <a:tc>
                  <a:txBody>
                    <a:bodyPr/>
                    <a:lstStyle/>
                    <a:p>
                      <a:pPr indent="0" lvl="0" marL="0" marR="0" rtl="0" algn="ctr">
                        <a:spcBef>
                          <a:spcPts val="0"/>
                        </a:spcBef>
                        <a:spcAft>
                          <a:spcPts val="0"/>
                        </a:spcAft>
                        <a:buNone/>
                      </a:pPr>
                      <a:r>
                        <a:rPr lang="ko-KR" sz="1000">
                          <a:solidFill>
                            <a:srgbClr val="000000"/>
                          </a:solidFill>
                          <a:latin typeface="Malgun Gothic"/>
                          <a:ea typeface="Malgun Gothic"/>
                          <a:cs typeface="Malgun Gothic"/>
                          <a:sym typeface="Malgun Gothic"/>
                        </a:rPr>
                        <a:t>52-58</a:t>
                      </a:r>
                      <a:endParaRPr sz="1000">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00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r>
            </a:tbl>
          </a:graphicData>
        </a:graphic>
      </p:graphicFrame>
      <p:sp>
        <p:nvSpPr>
          <p:cNvPr id="638" name="Google Shape;638;p41"/>
          <p:cNvSpPr txBox="1"/>
          <p:nvPr/>
        </p:nvSpPr>
        <p:spPr>
          <a:xfrm>
            <a:off x="410524" y="1246788"/>
            <a:ext cx="4433100" cy="292500"/>
          </a:xfrm>
          <a:prstGeom prst="rect">
            <a:avLst/>
          </a:prstGeom>
          <a:noFill/>
          <a:ln>
            <a:noFill/>
          </a:ln>
        </p:spPr>
        <p:txBody>
          <a:bodyPr anchorCtr="0" anchor="t" bIns="45700" lIns="91425" spcFirstLastPara="1" rIns="91425" wrap="square" tIns="45700">
            <a:spAutoFit/>
          </a:bodyPr>
          <a:lstStyle/>
          <a:p>
            <a:pPr indent="-180975" lvl="1" marL="180975" marR="0" rtl="0" algn="l">
              <a:lnSpc>
                <a:spcPct val="120000"/>
              </a:lnSpc>
              <a:spcBef>
                <a:spcPts val="0"/>
              </a:spcBef>
              <a:spcAft>
                <a:spcPts val="0"/>
              </a:spcAft>
              <a:buClr>
                <a:srgbClr val="000000"/>
              </a:buClr>
              <a:buSzPts val="1300"/>
              <a:buFont typeface="Noto Sans Symbols"/>
              <a:buChar char="▪"/>
            </a:pPr>
            <a:r>
              <a:rPr b="1" lang="ko-KR" sz="1300">
                <a:latin typeface="Malgun Gothic"/>
                <a:ea typeface="Malgun Gothic"/>
                <a:cs typeface="Malgun Gothic"/>
                <a:sym typeface="Malgun Gothic"/>
              </a:rPr>
              <a:t>차분 결론</a:t>
            </a:r>
            <a:endParaRPr/>
          </a:p>
        </p:txBody>
      </p:sp>
      <p:sp>
        <p:nvSpPr>
          <p:cNvPr id="639" name="Google Shape;639;p41"/>
          <p:cNvSpPr/>
          <p:nvPr/>
        </p:nvSpPr>
        <p:spPr>
          <a:xfrm>
            <a:off x="536850" y="1539300"/>
            <a:ext cx="4124400" cy="63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150">
                <a:solidFill>
                  <a:schemeClr val="dk1"/>
                </a:solidFill>
                <a:latin typeface="Calibri"/>
                <a:ea typeface="Calibri"/>
                <a:cs typeface="Calibri"/>
                <a:sym typeface="Calibri"/>
              </a:rPr>
              <a:t>11번 건물 ADF Statistic 실행하였을 때 결과 값</a:t>
            </a:r>
            <a:br>
              <a:rPr lang="ko-KR" sz="1150">
                <a:solidFill>
                  <a:schemeClr val="dk1"/>
                </a:solidFill>
                <a:latin typeface="Calibri"/>
                <a:ea typeface="Calibri"/>
                <a:cs typeface="Calibri"/>
                <a:sym typeface="Calibri"/>
              </a:rPr>
            </a:br>
            <a:r>
              <a:rPr lang="ko-KR" sz="1150">
                <a:solidFill>
                  <a:schemeClr val="dk1"/>
                </a:solidFill>
                <a:latin typeface="Calibri"/>
                <a:ea typeface="Calibri"/>
                <a:cs typeface="Calibri"/>
                <a:sym typeface="Calibri"/>
              </a:rPr>
              <a:t>-&gt;</a:t>
            </a:r>
            <a:r>
              <a:rPr b="1" lang="ko-KR" sz="1150">
                <a:solidFill>
                  <a:schemeClr val="dk1"/>
                </a:solidFill>
                <a:latin typeface="Calibri"/>
                <a:ea typeface="Calibri"/>
                <a:cs typeface="Calibri"/>
                <a:sym typeface="Calibri"/>
              </a:rPr>
              <a:t> </a:t>
            </a:r>
            <a:r>
              <a:rPr b="1" lang="ko-KR" sz="1150">
                <a:solidFill>
                  <a:srgbClr val="A61C00"/>
                </a:solidFill>
                <a:latin typeface="Calibri"/>
                <a:ea typeface="Calibri"/>
                <a:cs typeface="Calibri"/>
                <a:sym typeface="Calibri"/>
              </a:rPr>
              <a:t>1st differencing data is stationary</a:t>
            </a:r>
            <a:endParaRPr b="1" sz="1150">
              <a:solidFill>
                <a:srgbClr val="A61C0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ko-KR" sz="1150">
                <a:solidFill>
                  <a:schemeClr val="dk1"/>
                </a:solidFill>
                <a:latin typeface="Calibri"/>
                <a:ea typeface="Calibri"/>
                <a:cs typeface="Calibri"/>
                <a:sym typeface="Calibri"/>
              </a:rPr>
              <a:t>-&gt; 11번 건물의 데이터는 1차 차분 시 </a:t>
            </a:r>
            <a:r>
              <a:rPr b="1" lang="ko-KR" sz="1150">
                <a:solidFill>
                  <a:srgbClr val="082E48"/>
                </a:solidFill>
                <a:latin typeface="Calibri"/>
                <a:ea typeface="Calibri"/>
                <a:cs typeface="Calibri"/>
                <a:sym typeface="Calibri"/>
              </a:rPr>
              <a:t>정상성</a:t>
            </a:r>
            <a:r>
              <a:rPr lang="ko-KR" sz="1150">
                <a:solidFill>
                  <a:schemeClr val="dk1"/>
                </a:solidFill>
                <a:latin typeface="Calibri"/>
                <a:ea typeface="Calibri"/>
                <a:cs typeface="Calibri"/>
                <a:sym typeface="Calibri"/>
              </a:rPr>
              <a:t>을 가장 만족한다.</a:t>
            </a:r>
            <a:endParaRPr sz="1150">
              <a:solidFill>
                <a:srgbClr val="A61C00"/>
              </a:solidFill>
              <a:latin typeface="Calibri"/>
              <a:ea typeface="Calibri"/>
              <a:cs typeface="Calibri"/>
              <a:sym typeface="Calibri"/>
            </a:endParaRPr>
          </a:p>
        </p:txBody>
      </p:sp>
      <p:pic>
        <p:nvPicPr>
          <p:cNvPr id="640" name="Google Shape;640;p41"/>
          <p:cNvPicPr preferRelativeResize="0"/>
          <p:nvPr/>
        </p:nvPicPr>
        <p:blipFill>
          <a:blip r:embed="rId3">
            <a:alphaModFix/>
          </a:blip>
          <a:stretch>
            <a:fillRect/>
          </a:stretch>
        </p:blipFill>
        <p:spPr>
          <a:xfrm>
            <a:off x="1088450" y="2216350"/>
            <a:ext cx="3044119" cy="1565749"/>
          </a:xfrm>
          <a:prstGeom prst="rect">
            <a:avLst/>
          </a:prstGeom>
          <a:noFill/>
          <a:ln>
            <a:noFill/>
          </a:ln>
        </p:spPr>
      </p:pic>
      <p:pic>
        <p:nvPicPr>
          <p:cNvPr id="641" name="Google Shape;641;p41"/>
          <p:cNvPicPr preferRelativeResize="0"/>
          <p:nvPr/>
        </p:nvPicPr>
        <p:blipFill>
          <a:blip r:embed="rId4">
            <a:alphaModFix/>
          </a:blip>
          <a:stretch>
            <a:fillRect/>
          </a:stretch>
        </p:blipFill>
        <p:spPr>
          <a:xfrm>
            <a:off x="1104314" y="3782093"/>
            <a:ext cx="3044111" cy="1511558"/>
          </a:xfrm>
          <a:prstGeom prst="rect">
            <a:avLst/>
          </a:prstGeom>
          <a:noFill/>
          <a:ln>
            <a:noFill/>
          </a:ln>
        </p:spPr>
      </p:pic>
      <p:graphicFrame>
        <p:nvGraphicFramePr>
          <p:cNvPr id="642" name="Google Shape;642;p41"/>
          <p:cNvGraphicFramePr/>
          <p:nvPr/>
        </p:nvGraphicFramePr>
        <p:xfrm>
          <a:off x="988735" y="5562682"/>
          <a:ext cx="3000000" cy="3000000"/>
        </p:xfrm>
        <a:graphic>
          <a:graphicData uri="http://schemas.openxmlformats.org/drawingml/2006/table">
            <a:tbl>
              <a:tblPr>
                <a:noFill/>
                <a:tableStyleId>{439214F9-4894-4FDF-B76B-118295B59BDC}</a:tableStyleId>
              </a:tblPr>
              <a:tblGrid>
                <a:gridCol w="1230050"/>
                <a:gridCol w="1185800"/>
                <a:gridCol w="1185800"/>
              </a:tblGrid>
              <a:tr h="279450">
                <a:tc>
                  <a:txBody>
                    <a:bodyPr/>
                    <a:lstStyle/>
                    <a:p>
                      <a:pPr indent="0" lvl="0" marL="0" marR="0" rtl="0" algn="ctr">
                        <a:spcBef>
                          <a:spcPts val="0"/>
                        </a:spcBef>
                        <a:spcAft>
                          <a:spcPts val="0"/>
                        </a:spcAft>
                        <a:buNone/>
                      </a:pPr>
                      <a:r>
                        <a:rPr b="1" lang="ko-KR" sz="900">
                          <a:latin typeface="Malgun Gothic"/>
                          <a:ea typeface="Malgun Gothic"/>
                          <a:cs typeface="Malgun Gothic"/>
                          <a:sym typeface="Malgun Gothic"/>
                        </a:rPr>
                        <a:t>차분 전 p-value값</a:t>
                      </a:r>
                      <a:endParaRPr b="1" i="0" sz="90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gridSpan="2">
                  <a:txBody>
                    <a:bodyPr/>
                    <a:lstStyle/>
                    <a:p>
                      <a:pPr indent="0" lvl="0" marL="0" marR="0" rtl="0" algn="r">
                        <a:spcBef>
                          <a:spcPts val="0"/>
                        </a:spcBef>
                        <a:spcAft>
                          <a:spcPts val="0"/>
                        </a:spcAft>
                        <a:buNone/>
                      </a:pPr>
                      <a:r>
                        <a:rPr lang="ko-KR" sz="900">
                          <a:latin typeface="Malgun Gothic"/>
                          <a:ea typeface="Malgun Gothic"/>
                          <a:cs typeface="Malgun Gothic"/>
                          <a:sym typeface="Malgun Gothic"/>
                        </a:rPr>
                        <a:t>0.093752425147057</a:t>
                      </a:r>
                      <a:endParaRPr b="0" i="0" sz="90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A5A5A5"/>
                      </a:solidFill>
                      <a:prstDash val="solid"/>
                      <a:round/>
                      <a:headEnd len="sm" w="sm" type="none"/>
                      <a:tailEnd len="sm" w="sm" type="none"/>
                    </a:lnB>
                  </a:tcPr>
                </a:tc>
                <a:tc hMerge="1"/>
              </a:tr>
              <a:tr h="268225">
                <a:tc>
                  <a:txBody>
                    <a:bodyPr/>
                    <a:lstStyle/>
                    <a:p>
                      <a:pPr indent="0" lvl="0" marL="0" marR="0" rtl="0" algn="ctr">
                        <a:spcBef>
                          <a:spcPts val="0"/>
                        </a:spcBef>
                        <a:spcAft>
                          <a:spcPts val="0"/>
                        </a:spcAft>
                        <a:buNone/>
                      </a:pPr>
                      <a:r>
                        <a:rPr b="1" lang="ko-KR" sz="900">
                          <a:latin typeface="Malgun Gothic"/>
                          <a:ea typeface="Malgun Gothic"/>
                          <a:cs typeface="Malgun Gothic"/>
                          <a:sym typeface="Malgun Gothic"/>
                        </a:rPr>
                        <a:t>1차차분 후 p-value값</a:t>
                      </a:r>
                      <a:endParaRPr b="1" i="0" sz="90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tcPr>
                </a:tc>
                <a:tc gridSpan="2">
                  <a:txBody>
                    <a:bodyPr/>
                    <a:lstStyle/>
                    <a:p>
                      <a:pPr indent="0" lvl="0" marL="0" rtl="0" algn="r">
                        <a:spcBef>
                          <a:spcPts val="0"/>
                        </a:spcBef>
                        <a:spcAft>
                          <a:spcPts val="0"/>
                        </a:spcAft>
                        <a:buClr>
                          <a:schemeClr val="dk1"/>
                        </a:buClr>
                        <a:buFont typeface="Arial"/>
                        <a:buNone/>
                      </a:pPr>
                      <a:r>
                        <a:rPr lang="ko-KR" sz="900">
                          <a:solidFill>
                            <a:schemeClr val="dk1"/>
                          </a:solidFill>
                          <a:latin typeface="Malgun Gothic"/>
                          <a:ea typeface="Malgun Gothic"/>
                          <a:cs typeface="Malgun Gothic"/>
                          <a:sym typeface="Malgun Gothic"/>
                        </a:rPr>
                        <a:t>4.3948366173011384e - 2</a:t>
                      </a:r>
                      <a:endParaRPr b="0" i="0" sz="900" u="none" cap="none" strike="noStrike">
                        <a:solidFill>
                          <a:srgbClr val="000000"/>
                        </a:solidFill>
                        <a:latin typeface="Malgun Gothic"/>
                        <a:ea typeface="Malgun Gothic"/>
                        <a:cs typeface="Malgun Gothic"/>
                        <a:sym typeface="Malgun Gothic"/>
                      </a:endParaRPr>
                    </a:p>
                  </a:txBody>
                  <a:tcPr marT="5075" marB="0" marR="5075" marL="50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solid"/>
                      <a:round/>
                      <a:headEnd len="sm" w="sm" type="none"/>
                      <a:tailEnd len="sm" w="sm" type="none"/>
                    </a:lnT>
                    <a:lnB cap="flat" cmpd="sng" w="9525">
                      <a:solidFill>
                        <a:srgbClr val="BFBFBF"/>
                      </a:solidFill>
                      <a:prstDash val="solid"/>
                      <a:round/>
                      <a:headEnd len="sm" w="sm" type="none"/>
                      <a:tailEnd len="sm" w="sm" type="none"/>
                    </a:lnB>
                  </a:tcPr>
                </a:tc>
                <a:tc hMerge="1"/>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9"/>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latin typeface="Calibri"/>
                <a:ea typeface="Calibri"/>
                <a:cs typeface="Calibri"/>
                <a:sym typeface="Calibri"/>
              </a:rPr>
              <a:t>1. </a:t>
            </a:r>
            <a:r>
              <a:rPr b="1" lang="ko-KR" sz="2000">
                <a:solidFill>
                  <a:srgbClr val="000000"/>
                </a:solidFill>
                <a:latin typeface="Malgun Gothic"/>
                <a:ea typeface="Malgun Gothic"/>
                <a:cs typeface="Malgun Gothic"/>
                <a:sym typeface="Malgun Gothic"/>
              </a:rPr>
              <a:t>프로젝트 개요 및 팀 구성</a:t>
            </a:r>
            <a:endParaRPr>
              <a:latin typeface="Calibri"/>
              <a:ea typeface="Calibri"/>
              <a:cs typeface="Calibri"/>
              <a:sym typeface="Calibri"/>
            </a:endParaRPr>
          </a:p>
        </p:txBody>
      </p:sp>
      <p:sp>
        <p:nvSpPr>
          <p:cNvPr id="95" name="Google Shape;95;p9"/>
          <p:cNvSpPr txBox="1"/>
          <p:nvPr/>
        </p:nvSpPr>
        <p:spPr>
          <a:xfrm>
            <a:off x="410534" y="813098"/>
            <a:ext cx="8984477" cy="32541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400">
                <a:solidFill>
                  <a:srgbClr val="000000"/>
                </a:solidFill>
                <a:latin typeface="Malgun Gothic"/>
                <a:ea typeface="Malgun Gothic"/>
                <a:cs typeface="Malgun Gothic"/>
                <a:sym typeface="Malgun Gothic"/>
              </a:rPr>
              <a:t>팀 구성</a:t>
            </a:r>
            <a:endParaRPr/>
          </a:p>
        </p:txBody>
      </p:sp>
      <p:cxnSp>
        <p:nvCxnSpPr>
          <p:cNvPr id="96" name="Google Shape;96;p9"/>
          <p:cNvCxnSpPr/>
          <p:nvPr/>
        </p:nvCxnSpPr>
        <p:spPr>
          <a:xfrm>
            <a:off x="410534" y="1139022"/>
            <a:ext cx="8984478" cy="0"/>
          </a:xfrm>
          <a:prstGeom prst="straightConnector1">
            <a:avLst/>
          </a:prstGeom>
          <a:noFill/>
          <a:ln cap="flat" cmpd="sng" w="12700">
            <a:solidFill>
              <a:srgbClr val="000000"/>
            </a:solidFill>
            <a:prstDash val="solid"/>
            <a:round/>
            <a:headEnd len="sm" w="sm" type="none"/>
            <a:tailEnd len="sm" w="sm" type="none"/>
          </a:ln>
        </p:spPr>
      </p:cxnSp>
      <p:graphicFrame>
        <p:nvGraphicFramePr>
          <p:cNvPr id="97" name="Google Shape;97;p9"/>
          <p:cNvGraphicFramePr/>
          <p:nvPr/>
        </p:nvGraphicFramePr>
        <p:xfrm>
          <a:off x="510646" y="1276394"/>
          <a:ext cx="3000000" cy="3000000"/>
        </p:xfrm>
        <a:graphic>
          <a:graphicData uri="http://schemas.openxmlformats.org/drawingml/2006/table">
            <a:tbl>
              <a:tblPr>
                <a:noFill/>
                <a:tableStyleId>{439214F9-4894-4FDF-B76B-118295B59BDC}</a:tableStyleId>
              </a:tblPr>
              <a:tblGrid>
                <a:gridCol w="1538850"/>
                <a:gridCol w="1178850"/>
                <a:gridCol w="6166650"/>
              </a:tblGrid>
              <a:tr h="670450">
                <a:tc>
                  <a:txBody>
                    <a:bodyPr/>
                    <a:lstStyle/>
                    <a:p>
                      <a:pPr indent="0" lvl="0" marL="0" marR="0" rtl="0" algn="ctr">
                        <a:lnSpc>
                          <a:spcPct val="115000"/>
                        </a:lnSpc>
                        <a:spcBef>
                          <a:spcPts val="0"/>
                        </a:spcBef>
                        <a:spcAft>
                          <a:spcPts val="0"/>
                        </a:spcAft>
                        <a:buNone/>
                      </a:pPr>
                      <a:r>
                        <a:rPr b="1" lang="ko-KR" sz="1200" u="none" cap="none" strike="noStrike">
                          <a:solidFill>
                            <a:srgbClr val="000000"/>
                          </a:solidFill>
                          <a:latin typeface="Malgun Gothic"/>
                          <a:ea typeface="Malgun Gothic"/>
                          <a:cs typeface="Malgun Gothic"/>
                          <a:sym typeface="Malgun Gothic"/>
                        </a:rPr>
                        <a:t>훈련생</a:t>
                      </a:r>
                      <a:endParaRPr b="1" sz="1200" u="none" cap="none" strike="noStrike">
                        <a:solidFill>
                          <a:srgbClr val="000000"/>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None/>
                      </a:pPr>
                      <a:r>
                        <a:rPr b="1" lang="ko-KR" sz="1200" u="none" cap="none" strike="noStrike">
                          <a:latin typeface="Malgun Gothic"/>
                          <a:ea typeface="Malgun Gothic"/>
                          <a:cs typeface="Malgun Gothic"/>
                          <a:sym typeface="Malgun Gothic"/>
                        </a:rPr>
                        <a:t>주 역할</a:t>
                      </a:r>
                      <a:endParaRPr b="1" sz="12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14000"/>
                        </a:lnSpc>
                        <a:spcBef>
                          <a:spcPts val="0"/>
                        </a:spcBef>
                        <a:spcAft>
                          <a:spcPts val="0"/>
                        </a:spcAft>
                        <a:buNone/>
                      </a:pPr>
                      <a:r>
                        <a:rPr b="1" lang="ko-KR" sz="1200" u="none" cap="none" strike="noStrike">
                          <a:solidFill>
                            <a:schemeClr val="dk1"/>
                          </a:solidFill>
                          <a:latin typeface="Malgun Gothic"/>
                          <a:ea typeface="Malgun Gothic"/>
                          <a:cs typeface="Malgun Gothic"/>
                          <a:sym typeface="Malgun Gothic"/>
                        </a:rPr>
                        <a:t>담당 업무</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739150">
                <a:tc>
                  <a:txBody>
                    <a:bodyPr/>
                    <a:lstStyle/>
                    <a:p>
                      <a:pPr indent="0" lvl="0" marL="0" rtl="0" algn="ctr">
                        <a:lnSpc>
                          <a:spcPct val="114000"/>
                        </a:lnSpc>
                        <a:spcBef>
                          <a:spcPts val="0"/>
                        </a:spcBef>
                        <a:spcAft>
                          <a:spcPts val="0"/>
                        </a:spcAft>
                        <a:buClr>
                          <a:schemeClr val="dk1"/>
                        </a:buClr>
                        <a:buFont typeface="Arial"/>
                        <a:buNone/>
                      </a:pPr>
                      <a:r>
                        <a:rPr b="1" lang="ko-KR" sz="1000">
                          <a:solidFill>
                            <a:srgbClr val="1D1D75"/>
                          </a:solidFill>
                          <a:latin typeface="Malgun Gothic"/>
                          <a:ea typeface="Malgun Gothic"/>
                          <a:cs typeface="Malgun Gothic"/>
                          <a:sym typeface="Malgun Gothic"/>
                        </a:rPr>
                        <a:t>윤주영</a:t>
                      </a:r>
                      <a:endParaRPr b="1" sz="1000" u="none" cap="none" strike="noStrike">
                        <a:solidFill>
                          <a:srgbClr val="1D1D75"/>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rgbClr val="1D1D75"/>
                          </a:solidFill>
                          <a:latin typeface="Malgun Gothic"/>
                          <a:ea typeface="Malgun Gothic"/>
                          <a:cs typeface="Malgun Gothic"/>
                          <a:sym typeface="Malgun Gothic"/>
                        </a:rPr>
                        <a:t>팀장</a:t>
                      </a:r>
                      <a:endParaRPr b="1" sz="1000" u="none" cap="none" strike="noStrike">
                        <a:solidFill>
                          <a:srgbClr val="1D1D75"/>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Font typeface="Arial"/>
                        <a:buNone/>
                      </a:pPr>
                      <a:r>
                        <a:rPr b="1" lang="ko-KR" sz="1000">
                          <a:solidFill>
                            <a:srgbClr val="1D1D75"/>
                          </a:solidFill>
                          <a:latin typeface="Malgun Gothic"/>
                          <a:ea typeface="Malgun Gothic"/>
                          <a:cs typeface="Malgun Gothic"/>
                          <a:sym typeface="Malgun Gothic"/>
                        </a:rPr>
                        <a:t>시계열 데이터</a:t>
                      </a:r>
                      <a:r>
                        <a:rPr b="1" lang="ko-KR" sz="1000">
                          <a:solidFill>
                            <a:srgbClr val="1D1D75"/>
                          </a:solidFill>
                          <a:latin typeface="Malgun Gothic"/>
                          <a:ea typeface="Malgun Gothic"/>
                          <a:cs typeface="Malgun Gothic"/>
                          <a:sym typeface="Malgun Gothic"/>
                        </a:rPr>
                        <a:t> EDA 및 군집화</a:t>
                      </a:r>
                      <a:endParaRPr b="1" sz="1000" u="none" cap="none" strike="noStrike">
                        <a:solidFill>
                          <a:srgbClr val="1D1D75"/>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9150">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김서정</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팀원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PPT 제작 및 내용 정리</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9150">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박성민</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팀원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데이터 전처리 및 분석</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9150">
                <a:tc>
                  <a:txBody>
                    <a:bodyPr/>
                    <a:lstStyle/>
                    <a:p>
                      <a:pPr indent="0" lvl="0" marL="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서성호</a:t>
                      </a:r>
                      <a:endParaRPr b="1" sz="1000">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팀원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Font typeface="Arial"/>
                        <a:buNone/>
                      </a:pPr>
                      <a:r>
                        <a:rPr b="1" lang="ko-KR" sz="1000">
                          <a:solidFill>
                            <a:schemeClr val="dk1"/>
                          </a:solidFill>
                          <a:latin typeface="Malgun Gothic"/>
                          <a:ea typeface="Malgun Gothic"/>
                          <a:cs typeface="Malgun Gothic"/>
                          <a:sym typeface="Malgun Gothic"/>
                        </a:rPr>
                        <a:t>데이터 모델링 및 평가</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9150">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이채원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팀원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Font typeface="Arial"/>
                        <a:buNone/>
                      </a:pPr>
                      <a:r>
                        <a:rPr b="1" lang="ko-KR" sz="1000">
                          <a:solidFill>
                            <a:schemeClr val="dk1"/>
                          </a:solidFill>
                          <a:latin typeface="Malgun Gothic"/>
                          <a:ea typeface="Malgun Gothic"/>
                          <a:cs typeface="Malgun Gothic"/>
                          <a:sym typeface="Malgun Gothic"/>
                        </a:rPr>
                        <a:t>시계열 데이터 분석 및 차분</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9150">
                <a:tc>
                  <a:txBody>
                    <a:bodyPr/>
                    <a:lstStyle/>
                    <a:p>
                      <a:pPr indent="0" lvl="0" marL="0" rtl="0" algn="ctr">
                        <a:lnSpc>
                          <a:spcPct val="114000"/>
                        </a:lnSpc>
                        <a:spcBef>
                          <a:spcPts val="0"/>
                        </a:spcBef>
                        <a:spcAft>
                          <a:spcPts val="0"/>
                        </a:spcAft>
                        <a:buClr>
                          <a:schemeClr val="dk1"/>
                        </a:buClr>
                        <a:buFont typeface="Arial"/>
                        <a:buNone/>
                      </a:pPr>
                      <a:r>
                        <a:rPr b="1" lang="ko-KR" sz="1000">
                          <a:solidFill>
                            <a:schemeClr val="dk1"/>
                          </a:solidFill>
                          <a:latin typeface="Malgun Gothic"/>
                          <a:ea typeface="Malgun Gothic"/>
                          <a:cs typeface="Malgun Gothic"/>
                          <a:sym typeface="Malgun Gothic"/>
                        </a:rPr>
                        <a:t>임유빈</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팀원</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Font typeface="Arial"/>
                        <a:buNone/>
                      </a:pPr>
                      <a:r>
                        <a:rPr b="1" lang="ko-KR" sz="1000">
                          <a:solidFill>
                            <a:schemeClr val="dk1"/>
                          </a:solidFill>
                          <a:latin typeface="Malgun Gothic"/>
                          <a:ea typeface="Malgun Gothic"/>
                          <a:cs typeface="Malgun Gothic"/>
                          <a:sym typeface="Malgun Gothic"/>
                        </a:rPr>
                        <a:t>인터페이스 제작 및 자료수집</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345513" y="209756"/>
            <a:ext cx="46074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ko-KR">
                <a:latin typeface="Calibri"/>
                <a:ea typeface="Calibri"/>
                <a:cs typeface="Calibri"/>
                <a:sym typeface="Calibri"/>
              </a:rPr>
              <a:t>2. 비즈니스 요구사항</a:t>
            </a:r>
            <a:endParaRPr/>
          </a:p>
        </p:txBody>
      </p:sp>
      <p:sp>
        <p:nvSpPr>
          <p:cNvPr id="103" name="Google Shape;103;p10"/>
          <p:cNvSpPr txBox="1"/>
          <p:nvPr/>
        </p:nvSpPr>
        <p:spPr>
          <a:xfrm>
            <a:off x="657231" y="813098"/>
            <a:ext cx="3874800" cy="292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300"/>
              <a:t>소프트웨어 기반 에너지관리시스템(EMS)</a:t>
            </a:r>
            <a:endParaRPr b="1" sz="1300"/>
          </a:p>
        </p:txBody>
      </p:sp>
      <p:cxnSp>
        <p:nvCxnSpPr>
          <p:cNvPr id="104" name="Google Shape;104;p10"/>
          <p:cNvCxnSpPr/>
          <p:nvPr/>
        </p:nvCxnSpPr>
        <p:spPr>
          <a:xfrm>
            <a:off x="410534" y="1139022"/>
            <a:ext cx="4250629" cy="0"/>
          </a:xfrm>
          <a:prstGeom prst="straightConnector1">
            <a:avLst/>
          </a:prstGeom>
          <a:noFill/>
          <a:ln cap="flat" cmpd="sng" w="12700">
            <a:solidFill>
              <a:srgbClr val="000000"/>
            </a:solidFill>
            <a:prstDash val="solid"/>
            <a:round/>
            <a:headEnd len="sm" w="sm" type="none"/>
            <a:tailEnd len="sm" w="sm" type="none"/>
          </a:ln>
        </p:spPr>
      </p:cxnSp>
      <p:grpSp>
        <p:nvGrpSpPr>
          <p:cNvPr id="105" name="Google Shape;105;p10"/>
          <p:cNvGrpSpPr/>
          <p:nvPr/>
        </p:nvGrpSpPr>
        <p:grpSpPr>
          <a:xfrm>
            <a:off x="4884355" y="813088"/>
            <a:ext cx="4250629" cy="325924"/>
            <a:chOff x="5126142" y="833613"/>
            <a:chExt cx="4250629" cy="325924"/>
          </a:xfrm>
        </p:grpSpPr>
        <p:sp>
          <p:nvSpPr>
            <p:cNvPr id="106" name="Google Shape;106;p10"/>
            <p:cNvSpPr txBox="1"/>
            <p:nvPr/>
          </p:nvSpPr>
          <p:spPr>
            <a:xfrm>
              <a:off x="5372839" y="833613"/>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t/>
              </a:r>
              <a:endParaRPr/>
            </a:p>
          </p:txBody>
        </p:sp>
        <p:cxnSp>
          <p:nvCxnSpPr>
            <p:cNvPr id="107" name="Google Shape;107;p10"/>
            <p:cNvCxnSpPr/>
            <p:nvPr/>
          </p:nvCxnSpPr>
          <p:spPr>
            <a:xfrm>
              <a:off x="5126142" y="1159537"/>
              <a:ext cx="4250629" cy="0"/>
            </a:xfrm>
            <a:prstGeom prst="straightConnector1">
              <a:avLst/>
            </a:prstGeom>
            <a:noFill/>
            <a:ln cap="flat" cmpd="sng" w="12700">
              <a:solidFill>
                <a:srgbClr val="000000"/>
              </a:solidFill>
              <a:prstDash val="solid"/>
              <a:round/>
              <a:headEnd len="sm" w="sm" type="none"/>
              <a:tailEnd len="sm" w="sm" type="none"/>
            </a:ln>
          </p:spPr>
        </p:cxnSp>
      </p:grpSp>
      <p:sp>
        <p:nvSpPr>
          <p:cNvPr id="108" name="Google Shape;108;p10"/>
          <p:cNvSpPr txBox="1"/>
          <p:nvPr/>
        </p:nvSpPr>
        <p:spPr>
          <a:xfrm>
            <a:off x="320175" y="1239275"/>
            <a:ext cx="4341000" cy="479100"/>
          </a:xfrm>
          <a:prstGeom prst="rect">
            <a:avLst/>
          </a:prstGeom>
          <a:noFill/>
          <a:ln>
            <a:noFill/>
          </a:ln>
        </p:spPr>
        <p:txBody>
          <a:bodyPr anchorCtr="0" anchor="t" bIns="36000" lIns="72000" spcFirstLastPara="1" rIns="36000" wrap="square" tIns="36000">
            <a:spAutoFit/>
          </a:bodyPr>
          <a:lstStyle/>
          <a:p>
            <a:pPr indent="-168275" lvl="1" marL="180975" marR="0" rtl="0" algn="ctr">
              <a:lnSpc>
                <a:spcPct val="120000"/>
              </a:lnSpc>
              <a:spcBef>
                <a:spcPts val="0"/>
              </a:spcBef>
              <a:spcAft>
                <a:spcPts val="0"/>
              </a:spcAft>
              <a:buClr>
                <a:srgbClr val="000000"/>
              </a:buClr>
              <a:buSzPts val="1100"/>
              <a:buFont typeface="Noto Sans Symbols"/>
              <a:buChar char="▪"/>
            </a:pPr>
            <a:r>
              <a:rPr b="1" lang="ko-KR" sz="1200"/>
              <a:t>에너지 소비 부하와 설비를 자동으로 제어하는 지능형 </a:t>
            </a:r>
            <a:r>
              <a:rPr b="1" lang="ko-KR" sz="1200">
                <a:solidFill>
                  <a:srgbClr val="A61C00"/>
                </a:solidFill>
              </a:rPr>
              <a:t>에너지 관리 시스템</a:t>
            </a:r>
            <a:endParaRPr b="1" sz="1200">
              <a:solidFill>
                <a:srgbClr val="A61C00"/>
              </a:solidFill>
            </a:endParaRPr>
          </a:p>
        </p:txBody>
      </p:sp>
      <p:sp>
        <p:nvSpPr>
          <p:cNvPr id="109" name="Google Shape;109;p10"/>
          <p:cNvSpPr txBox="1"/>
          <p:nvPr/>
        </p:nvSpPr>
        <p:spPr>
          <a:xfrm>
            <a:off x="599942" y="5592242"/>
            <a:ext cx="2920129" cy="62257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Arial"/>
              <a:buNone/>
            </a:pPr>
            <a:r>
              <a:rPr b="1" lang="ko-KR" sz="1400">
                <a:solidFill>
                  <a:schemeClr val="lt1"/>
                </a:solidFill>
                <a:latin typeface="Malgun Gothic"/>
                <a:ea typeface="Malgun Gothic"/>
                <a:cs typeface="Malgun Gothic"/>
                <a:sym typeface="Malgun Gothic"/>
              </a:rPr>
              <a:t>확보 데이터 점검하여, </a:t>
            </a:r>
            <a:endParaRPr/>
          </a:p>
          <a:p>
            <a:pPr indent="0" lvl="0" marL="0" marR="0" rtl="0" algn="ctr">
              <a:spcBef>
                <a:spcPts val="0"/>
              </a:spcBef>
              <a:spcAft>
                <a:spcPts val="0"/>
              </a:spcAft>
              <a:buClr>
                <a:schemeClr val="lt1"/>
              </a:buClr>
              <a:buSzPts val="1400"/>
              <a:buFont typeface="Arial"/>
              <a:buNone/>
            </a:pPr>
            <a:r>
              <a:rPr b="1" lang="ko-KR" sz="1400">
                <a:solidFill>
                  <a:schemeClr val="lt1"/>
                </a:solidFill>
                <a:latin typeface="Malgun Gothic"/>
                <a:ea typeface="Malgun Gothic"/>
                <a:cs typeface="Malgun Gothic"/>
                <a:sym typeface="Malgun Gothic"/>
              </a:rPr>
              <a:t>부족한 부분 점검 </a:t>
            </a:r>
            <a:endParaRPr/>
          </a:p>
        </p:txBody>
      </p:sp>
      <p:sp>
        <p:nvSpPr>
          <p:cNvPr id="110" name="Google Shape;110;p10"/>
          <p:cNvSpPr txBox="1"/>
          <p:nvPr/>
        </p:nvSpPr>
        <p:spPr>
          <a:xfrm>
            <a:off x="3588648" y="5587056"/>
            <a:ext cx="2920129" cy="62257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Arial"/>
              <a:buNone/>
            </a:pPr>
            <a:r>
              <a:rPr b="1" lang="ko-KR">
                <a:solidFill>
                  <a:schemeClr val="lt1"/>
                </a:solidFill>
                <a:latin typeface="Malgun Gothic"/>
                <a:ea typeface="Malgun Gothic"/>
                <a:cs typeface="Malgun Gothic"/>
                <a:sym typeface="Malgun Gothic"/>
              </a:rPr>
              <a:t>데이터 전처리 및 모델링</a:t>
            </a:r>
            <a:endParaRPr/>
          </a:p>
        </p:txBody>
      </p:sp>
      <p:sp>
        <p:nvSpPr>
          <p:cNvPr id="111" name="Google Shape;111;p10"/>
          <p:cNvSpPr txBox="1"/>
          <p:nvPr/>
        </p:nvSpPr>
        <p:spPr>
          <a:xfrm>
            <a:off x="6567203" y="5581870"/>
            <a:ext cx="2920129" cy="62257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Arial"/>
              <a:buNone/>
            </a:pPr>
            <a:r>
              <a:rPr b="1" lang="ko-KR">
                <a:solidFill>
                  <a:schemeClr val="lt1"/>
                </a:solidFill>
                <a:latin typeface="Malgun Gothic"/>
                <a:ea typeface="Malgun Gothic"/>
                <a:cs typeface="Malgun Gothic"/>
                <a:sym typeface="Malgun Gothic"/>
              </a:rPr>
              <a:t>실시간 전력 사용량 계측</a:t>
            </a:r>
            <a:endParaRPr/>
          </a:p>
        </p:txBody>
      </p:sp>
      <p:sp>
        <p:nvSpPr>
          <p:cNvPr id="112" name="Google Shape;112;p10"/>
          <p:cNvSpPr txBox="1"/>
          <p:nvPr/>
        </p:nvSpPr>
        <p:spPr>
          <a:xfrm>
            <a:off x="5193656" y="815761"/>
            <a:ext cx="3874800" cy="292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300"/>
              <a:t>EMS 사용자 인터페이스</a:t>
            </a:r>
            <a:endParaRPr b="1" sz="1300"/>
          </a:p>
        </p:txBody>
      </p:sp>
      <p:sp>
        <p:nvSpPr>
          <p:cNvPr id="113" name="Google Shape;113;p10"/>
          <p:cNvSpPr/>
          <p:nvPr/>
        </p:nvSpPr>
        <p:spPr>
          <a:xfrm>
            <a:off x="788625" y="4519675"/>
            <a:ext cx="1057800" cy="4791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750">
                <a:latin typeface="Malgun Gothic"/>
                <a:ea typeface="Malgun Gothic"/>
                <a:cs typeface="Malgun Gothic"/>
                <a:sym typeface="Malgun Gothic"/>
              </a:rPr>
              <a:t>전력 사용량 분석</a:t>
            </a:r>
            <a:endParaRPr sz="750">
              <a:solidFill>
                <a:srgbClr val="000000"/>
              </a:solidFill>
              <a:latin typeface="Malgun Gothic"/>
              <a:ea typeface="Malgun Gothic"/>
              <a:cs typeface="Malgun Gothic"/>
              <a:sym typeface="Malgun Gothic"/>
            </a:endParaRPr>
          </a:p>
        </p:txBody>
      </p:sp>
      <p:sp>
        <p:nvSpPr>
          <p:cNvPr id="114" name="Google Shape;114;p10"/>
          <p:cNvSpPr/>
          <p:nvPr/>
        </p:nvSpPr>
        <p:spPr>
          <a:xfrm>
            <a:off x="1846380" y="4519725"/>
            <a:ext cx="982800" cy="4791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750">
                <a:latin typeface="Malgun Gothic"/>
                <a:ea typeface="Malgun Gothic"/>
                <a:cs typeface="Malgun Gothic"/>
                <a:sym typeface="Malgun Gothic"/>
              </a:rPr>
              <a:t>실시간 부하 관리</a:t>
            </a:r>
            <a:endParaRPr sz="750">
              <a:solidFill>
                <a:srgbClr val="000000"/>
              </a:solidFill>
              <a:latin typeface="Malgun Gothic"/>
              <a:ea typeface="Malgun Gothic"/>
              <a:cs typeface="Malgun Gothic"/>
              <a:sym typeface="Malgun Gothic"/>
            </a:endParaRPr>
          </a:p>
        </p:txBody>
      </p:sp>
      <p:sp>
        <p:nvSpPr>
          <p:cNvPr id="115" name="Google Shape;115;p10"/>
          <p:cNvSpPr/>
          <p:nvPr/>
        </p:nvSpPr>
        <p:spPr>
          <a:xfrm>
            <a:off x="2826310" y="4519725"/>
            <a:ext cx="918600" cy="4791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750">
                <a:latin typeface="Malgun Gothic"/>
                <a:ea typeface="Malgun Gothic"/>
                <a:cs typeface="Malgun Gothic"/>
                <a:sym typeface="Malgun Gothic"/>
              </a:rPr>
              <a:t>무선</a:t>
            </a:r>
            <a:r>
              <a:rPr b="1" lang="ko-KR" sz="750">
                <a:latin typeface="Malgun Gothic"/>
                <a:ea typeface="Malgun Gothic"/>
                <a:cs typeface="Malgun Gothic"/>
                <a:sym typeface="Malgun Gothic"/>
              </a:rPr>
              <a:t>ㆍ자동</a:t>
            </a:r>
            <a:r>
              <a:rPr b="1" lang="ko-KR" sz="750">
                <a:latin typeface="Malgun Gothic"/>
                <a:ea typeface="Malgun Gothic"/>
                <a:cs typeface="Malgun Gothic"/>
                <a:sym typeface="Malgun Gothic"/>
              </a:rPr>
              <a:t> 제어</a:t>
            </a:r>
            <a:endParaRPr b="1" sz="750">
              <a:solidFill>
                <a:srgbClr val="000000"/>
              </a:solidFill>
              <a:latin typeface="Malgun Gothic"/>
              <a:ea typeface="Malgun Gothic"/>
              <a:cs typeface="Malgun Gothic"/>
              <a:sym typeface="Malgun Gothic"/>
            </a:endParaRPr>
          </a:p>
        </p:txBody>
      </p:sp>
      <p:sp>
        <p:nvSpPr>
          <p:cNvPr id="116" name="Google Shape;116;p10"/>
          <p:cNvSpPr/>
          <p:nvPr/>
        </p:nvSpPr>
        <p:spPr>
          <a:xfrm>
            <a:off x="3744874" y="4519708"/>
            <a:ext cx="918600" cy="479100"/>
          </a:xfrm>
          <a:prstGeom prst="chevron">
            <a:avLst>
              <a:gd fmla="val 31331" name="adj"/>
            </a:avLst>
          </a:prstGeom>
          <a:gradFill>
            <a:gsLst>
              <a:gs pos="0">
                <a:srgbClr val="C0C0C0"/>
              </a:gs>
              <a:gs pos="50000">
                <a:srgbClr val="F6F6F6"/>
              </a:gs>
              <a:gs pos="100000">
                <a:srgbClr val="C0C0C0"/>
              </a:gs>
            </a:gsLst>
            <a:lin ang="5400012" scaled="0"/>
          </a:gradFill>
          <a:ln cap="flat" cmpd="sng" w="9525">
            <a:solidFill>
              <a:srgbClr val="000000"/>
            </a:solidFill>
            <a:prstDash val="solid"/>
            <a:miter lim="800000"/>
            <a:headEnd len="sm" w="sm" type="none"/>
            <a:tailEnd len="sm" w="sm" type="none"/>
          </a:ln>
          <a:effectLst>
            <a:outerShdw rotWithShape="0" algn="ctr" dir="3806097" dist="28398">
              <a:srgbClr val="000000"/>
            </a:outerShdw>
          </a:effectLst>
        </p:spPr>
        <p:txBody>
          <a:bodyPr anchorCtr="0" anchor="ctr" bIns="0" lIns="0" spcFirstLastPara="1" rIns="0" wrap="square" tIns="0">
            <a:noAutofit/>
          </a:bodyPr>
          <a:lstStyle/>
          <a:p>
            <a:pPr indent="0" lvl="0" marL="0" marR="0" rtl="0" algn="ctr">
              <a:spcBef>
                <a:spcPts val="0"/>
              </a:spcBef>
              <a:spcAft>
                <a:spcPts val="0"/>
              </a:spcAft>
              <a:buNone/>
            </a:pPr>
            <a:r>
              <a:rPr b="1" lang="ko-KR" sz="750">
                <a:latin typeface="Malgun Gothic"/>
                <a:ea typeface="Malgun Gothic"/>
                <a:cs typeface="Malgun Gothic"/>
                <a:sym typeface="Malgun Gothic"/>
              </a:rPr>
              <a:t>에너지 사용 절감</a:t>
            </a:r>
            <a:endParaRPr sz="750">
              <a:solidFill>
                <a:srgbClr val="000000"/>
              </a:solidFill>
              <a:latin typeface="Malgun Gothic"/>
              <a:ea typeface="Malgun Gothic"/>
              <a:cs typeface="Malgun Gothic"/>
              <a:sym typeface="Malgun Gothic"/>
            </a:endParaRPr>
          </a:p>
        </p:txBody>
      </p:sp>
      <p:sp>
        <p:nvSpPr>
          <p:cNvPr id="117" name="Google Shape;117;p10"/>
          <p:cNvSpPr txBox="1"/>
          <p:nvPr/>
        </p:nvSpPr>
        <p:spPr>
          <a:xfrm>
            <a:off x="4884350" y="1239275"/>
            <a:ext cx="4341000" cy="479100"/>
          </a:xfrm>
          <a:prstGeom prst="rect">
            <a:avLst/>
          </a:prstGeom>
          <a:noFill/>
          <a:ln>
            <a:noFill/>
          </a:ln>
        </p:spPr>
        <p:txBody>
          <a:bodyPr anchorCtr="0" anchor="t" bIns="36000" lIns="72000" spcFirstLastPara="1" rIns="36000" wrap="square" tIns="36000">
            <a:spAutoFit/>
          </a:bodyPr>
          <a:lstStyle/>
          <a:p>
            <a:pPr indent="-168275" lvl="1" marL="180975" marR="0" rtl="0" algn="ctr">
              <a:lnSpc>
                <a:spcPct val="120000"/>
              </a:lnSpc>
              <a:spcBef>
                <a:spcPts val="0"/>
              </a:spcBef>
              <a:spcAft>
                <a:spcPts val="0"/>
              </a:spcAft>
              <a:buClr>
                <a:srgbClr val="000000"/>
              </a:buClr>
              <a:buSzPts val="1100"/>
              <a:buFont typeface="Noto Sans Symbols"/>
              <a:buChar char="▪"/>
            </a:pPr>
            <a:r>
              <a:rPr b="1" lang="ko-KR" sz="1200"/>
              <a:t>전력 사용량 파악과 관리를 한번에 할 수 있는 </a:t>
            </a:r>
            <a:br>
              <a:rPr b="1" lang="ko-KR" sz="1200"/>
            </a:br>
            <a:r>
              <a:rPr b="1" lang="ko-KR" sz="1200"/>
              <a:t>어플리케이션 UI</a:t>
            </a:r>
            <a:endParaRPr b="1" sz="1200">
              <a:solidFill>
                <a:srgbClr val="A61C00"/>
              </a:solidFill>
            </a:endParaRPr>
          </a:p>
        </p:txBody>
      </p:sp>
      <p:sp>
        <p:nvSpPr>
          <p:cNvPr id="118" name="Google Shape;118;p10"/>
          <p:cNvSpPr/>
          <p:nvPr/>
        </p:nvSpPr>
        <p:spPr>
          <a:xfrm>
            <a:off x="8606273" y="2425925"/>
            <a:ext cx="1144800" cy="204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ko-KR" sz="900">
                <a:latin typeface="Malgun Gothic"/>
                <a:ea typeface="Malgun Gothic"/>
                <a:cs typeface="Malgun Gothic"/>
                <a:sym typeface="Malgun Gothic"/>
              </a:rPr>
              <a:t>전력 요금 예측</a:t>
            </a:r>
            <a:endParaRPr b="1" sz="900">
              <a:latin typeface="Malgun Gothic"/>
              <a:ea typeface="Malgun Gothic"/>
              <a:cs typeface="Malgun Gothic"/>
              <a:sym typeface="Malgun Gothic"/>
            </a:endParaRPr>
          </a:p>
        </p:txBody>
      </p:sp>
      <p:sp>
        <p:nvSpPr>
          <p:cNvPr id="119" name="Google Shape;119;p10"/>
          <p:cNvSpPr/>
          <p:nvPr/>
        </p:nvSpPr>
        <p:spPr>
          <a:xfrm>
            <a:off x="4947597" y="4519675"/>
            <a:ext cx="1144800" cy="204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ko-KR" sz="900">
                <a:latin typeface="Malgun Gothic"/>
                <a:ea typeface="Malgun Gothic"/>
                <a:cs typeface="Malgun Gothic"/>
                <a:sym typeface="Malgun Gothic"/>
              </a:rPr>
              <a:t>실시간 피크관리</a:t>
            </a:r>
            <a:endParaRPr b="1" sz="900">
              <a:latin typeface="Malgun Gothic"/>
              <a:ea typeface="Malgun Gothic"/>
              <a:cs typeface="Malgun Gothic"/>
              <a:sym typeface="Malgun Gothic"/>
            </a:endParaRPr>
          </a:p>
        </p:txBody>
      </p:sp>
      <p:sp>
        <p:nvSpPr>
          <p:cNvPr id="120" name="Google Shape;120;p10"/>
          <p:cNvSpPr/>
          <p:nvPr/>
        </p:nvSpPr>
        <p:spPr>
          <a:xfrm>
            <a:off x="4802550" y="3051300"/>
            <a:ext cx="1333500" cy="204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ko-KR" sz="900">
                <a:latin typeface="Malgun Gothic"/>
                <a:ea typeface="Malgun Gothic"/>
                <a:cs typeface="Malgun Gothic"/>
                <a:sym typeface="Malgun Gothic"/>
              </a:rPr>
              <a:t>전력 사용 패턴 분석</a:t>
            </a:r>
            <a:endParaRPr b="1" sz="900">
              <a:latin typeface="Malgun Gothic"/>
              <a:ea typeface="Malgun Gothic"/>
              <a:cs typeface="Malgun Gothic"/>
              <a:sym typeface="Malgun Gothic"/>
            </a:endParaRPr>
          </a:p>
        </p:txBody>
      </p:sp>
      <p:pic>
        <p:nvPicPr>
          <p:cNvPr id="121" name="Google Shape;121;p10"/>
          <p:cNvPicPr preferRelativeResize="0"/>
          <p:nvPr/>
        </p:nvPicPr>
        <p:blipFill>
          <a:blip r:embed="rId3">
            <a:alphaModFix/>
          </a:blip>
          <a:stretch>
            <a:fillRect/>
          </a:stretch>
        </p:blipFill>
        <p:spPr>
          <a:xfrm>
            <a:off x="6183150" y="1718375"/>
            <a:ext cx="2180649" cy="3635325"/>
          </a:xfrm>
          <a:prstGeom prst="rect">
            <a:avLst/>
          </a:prstGeom>
          <a:noFill/>
          <a:ln>
            <a:noFill/>
          </a:ln>
        </p:spPr>
      </p:pic>
      <p:cxnSp>
        <p:nvCxnSpPr>
          <p:cNvPr id="122" name="Google Shape;122;p10"/>
          <p:cNvCxnSpPr/>
          <p:nvPr/>
        </p:nvCxnSpPr>
        <p:spPr>
          <a:xfrm flipH="1" rot="10800000">
            <a:off x="8188084" y="2554268"/>
            <a:ext cx="418200" cy="184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3" name="Google Shape;123;p10"/>
          <p:cNvCxnSpPr/>
          <p:nvPr/>
        </p:nvCxnSpPr>
        <p:spPr>
          <a:xfrm>
            <a:off x="6016004" y="3187138"/>
            <a:ext cx="261000" cy="244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24" name="Google Shape;124;p10"/>
          <p:cNvCxnSpPr/>
          <p:nvPr/>
        </p:nvCxnSpPr>
        <p:spPr>
          <a:xfrm flipH="1">
            <a:off x="5940494" y="4464096"/>
            <a:ext cx="401400" cy="1578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25" name="Google Shape;125;p10"/>
          <p:cNvPicPr preferRelativeResize="0"/>
          <p:nvPr/>
        </p:nvPicPr>
        <p:blipFill>
          <a:blip r:embed="rId4">
            <a:alphaModFix/>
          </a:blip>
          <a:stretch>
            <a:fillRect/>
          </a:stretch>
        </p:blipFill>
        <p:spPr>
          <a:xfrm>
            <a:off x="1266025" y="1930475"/>
            <a:ext cx="2539650" cy="2172575"/>
          </a:xfrm>
          <a:prstGeom prst="rect">
            <a:avLst/>
          </a:prstGeom>
          <a:noFill/>
          <a:ln>
            <a:noFill/>
          </a:ln>
        </p:spPr>
      </p:pic>
      <p:sp>
        <p:nvSpPr>
          <p:cNvPr id="126" name="Google Shape;126;p10"/>
          <p:cNvSpPr txBox="1"/>
          <p:nvPr/>
        </p:nvSpPr>
        <p:spPr>
          <a:xfrm>
            <a:off x="1760170" y="1998915"/>
            <a:ext cx="16689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200">
                <a:solidFill>
                  <a:schemeClr val="lt1"/>
                </a:solidFill>
              </a:rPr>
              <a:t>목표전력관리</a:t>
            </a:r>
            <a:endParaRPr b="1" sz="1200">
              <a:solidFill>
                <a:schemeClr val="lt1"/>
              </a:solidFill>
            </a:endParaRPr>
          </a:p>
        </p:txBody>
      </p:sp>
      <p:sp>
        <p:nvSpPr>
          <p:cNvPr id="127" name="Google Shape;127;p10"/>
          <p:cNvSpPr txBox="1"/>
          <p:nvPr/>
        </p:nvSpPr>
        <p:spPr>
          <a:xfrm>
            <a:off x="1760170" y="2556375"/>
            <a:ext cx="16689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200">
                <a:solidFill>
                  <a:schemeClr val="lt1"/>
                </a:solidFill>
              </a:rPr>
              <a:t>무선부하관리</a:t>
            </a:r>
            <a:endParaRPr b="1" sz="1200">
              <a:solidFill>
                <a:schemeClr val="lt1"/>
              </a:solidFill>
            </a:endParaRPr>
          </a:p>
        </p:txBody>
      </p:sp>
      <p:sp>
        <p:nvSpPr>
          <p:cNvPr id="128" name="Google Shape;128;p10"/>
          <p:cNvSpPr txBox="1"/>
          <p:nvPr/>
        </p:nvSpPr>
        <p:spPr>
          <a:xfrm>
            <a:off x="1788495" y="3174158"/>
            <a:ext cx="16689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200">
                <a:solidFill>
                  <a:schemeClr val="lt1"/>
                </a:solidFill>
              </a:rPr>
              <a:t>다양한 기기 연동</a:t>
            </a:r>
            <a:endParaRPr b="1" sz="1200">
              <a:solidFill>
                <a:schemeClr val="lt1"/>
              </a:solidFill>
            </a:endParaRPr>
          </a:p>
        </p:txBody>
      </p:sp>
      <p:sp>
        <p:nvSpPr>
          <p:cNvPr id="129" name="Google Shape;129;p10"/>
          <p:cNvSpPr txBox="1"/>
          <p:nvPr/>
        </p:nvSpPr>
        <p:spPr>
          <a:xfrm>
            <a:off x="1788495" y="3791940"/>
            <a:ext cx="16689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sz="1200">
                <a:solidFill>
                  <a:schemeClr val="lt1"/>
                </a:solidFill>
              </a:rPr>
              <a:t>스케줄링 및 기능</a:t>
            </a:r>
            <a:endParaRPr b="1" sz="1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1"/>
          <p:cNvSpPr txBox="1"/>
          <p:nvPr>
            <p:ph type="title"/>
          </p:nvPr>
        </p:nvSpPr>
        <p:spPr>
          <a:xfrm>
            <a:off x="345528" y="209750"/>
            <a:ext cx="56742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7647"/>
              <a:buFont typeface="Calibri"/>
              <a:buNone/>
            </a:pPr>
            <a:r>
              <a:rPr lang="ko-KR" sz="1700">
                <a:latin typeface="Calibri"/>
                <a:ea typeface="Calibri"/>
                <a:cs typeface="Calibri"/>
                <a:sym typeface="Calibri"/>
              </a:rPr>
              <a:t>3. </a:t>
            </a:r>
            <a:r>
              <a:rPr lang="ko-KR" sz="1700"/>
              <a:t>데이터 분석</a:t>
            </a:r>
            <a:r>
              <a:rPr lang="ko-KR" sz="1700">
                <a:latin typeface="Calibri"/>
                <a:ea typeface="Calibri"/>
                <a:cs typeface="Calibri"/>
                <a:sym typeface="Calibri"/>
              </a:rPr>
              <a:t>  –  1) </a:t>
            </a:r>
            <a:r>
              <a:rPr lang="ko-KR" sz="1700">
                <a:latin typeface="Malgun Gothic"/>
                <a:ea typeface="Malgun Gothic"/>
                <a:cs typeface="Malgun Gothic"/>
                <a:sym typeface="Malgun Gothic"/>
              </a:rPr>
              <a:t>데이터에 귀를 귀울여 보았습니다.</a:t>
            </a:r>
            <a:r>
              <a:rPr lang="ko-KR" sz="1700"/>
              <a:t> </a:t>
            </a:r>
            <a:r>
              <a:rPr lang="ko-KR" sz="1700"/>
              <a:t>(1/2) </a:t>
            </a:r>
            <a:endParaRPr sz="1700"/>
          </a:p>
        </p:txBody>
      </p:sp>
      <p:graphicFrame>
        <p:nvGraphicFramePr>
          <p:cNvPr id="135" name="Google Shape;135;p11"/>
          <p:cNvGraphicFramePr/>
          <p:nvPr/>
        </p:nvGraphicFramePr>
        <p:xfrm>
          <a:off x="567746" y="1355494"/>
          <a:ext cx="3000000" cy="3000000"/>
        </p:xfrm>
        <a:graphic>
          <a:graphicData uri="http://schemas.openxmlformats.org/drawingml/2006/table">
            <a:tbl>
              <a:tblPr>
                <a:noFill/>
                <a:tableStyleId>{439214F9-4894-4FDF-B76B-118295B59BDC}</a:tableStyleId>
              </a:tblPr>
              <a:tblGrid>
                <a:gridCol w="1136625"/>
                <a:gridCol w="733850"/>
                <a:gridCol w="959875"/>
                <a:gridCol w="1212825"/>
                <a:gridCol w="2555975"/>
                <a:gridCol w="2198325"/>
              </a:tblGrid>
              <a:tr h="442200">
                <a:tc>
                  <a:txBody>
                    <a:bodyPr/>
                    <a:lstStyle/>
                    <a:p>
                      <a:pPr indent="0" lvl="0" marL="0" marR="0" rtl="0" algn="ctr">
                        <a:lnSpc>
                          <a:spcPct val="115000"/>
                        </a:lnSpc>
                        <a:spcBef>
                          <a:spcPts val="0"/>
                        </a:spcBef>
                        <a:spcAft>
                          <a:spcPts val="0"/>
                        </a:spcAft>
                        <a:buNone/>
                      </a:pPr>
                      <a:r>
                        <a:rPr b="1" lang="ko-KR" sz="1200">
                          <a:latin typeface="Malgun Gothic"/>
                          <a:ea typeface="Malgun Gothic"/>
                          <a:cs typeface="Malgun Gothic"/>
                          <a:sym typeface="Malgun Gothic"/>
                        </a:rPr>
                        <a:t>컬럼명</a:t>
                      </a:r>
                      <a:endParaRPr b="1" sz="12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척도</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train 컬럼수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Test 컬럼수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데이터 특징</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EEBF7"/>
                    </a:solidFill>
                  </a:tcPr>
                </a:tc>
                <a:tc>
                  <a:txBody>
                    <a:bodyPr/>
                    <a:lstStyle/>
                    <a:p>
                      <a:pPr indent="0" lvl="0" marL="0" marR="0" rtl="0" algn="ctr">
                        <a:lnSpc>
                          <a:spcPct val="114000"/>
                        </a:lnSpc>
                        <a:spcBef>
                          <a:spcPts val="0"/>
                        </a:spcBef>
                        <a:spcAft>
                          <a:spcPts val="0"/>
                        </a:spcAft>
                        <a:buNone/>
                      </a:pPr>
                      <a:r>
                        <a:rPr b="1" lang="ko-KR" sz="1200">
                          <a:solidFill>
                            <a:schemeClr val="dk1"/>
                          </a:solidFill>
                          <a:latin typeface="Malgun Gothic"/>
                          <a:ea typeface="Malgun Gothic"/>
                          <a:cs typeface="Malgun Gothic"/>
                          <a:sym typeface="Malgun Gothic"/>
                        </a:rPr>
                        <a:t>변수</a:t>
                      </a:r>
                      <a:endParaRPr b="1" sz="1200" u="none" cap="none" strike="noStrike">
                        <a:solidFill>
                          <a:schemeClr val="dk1"/>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3366"/>
                      </a:solidFill>
                      <a:prstDash val="solid"/>
                      <a:round/>
                      <a:headEnd len="sm" w="sm" type="none"/>
                      <a:tailEnd len="sm" w="sm" type="none"/>
                    </a:lnB>
                    <a:solidFill>
                      <a:srgbClr val="DEEBF7"/>
                    </a:solidFill>
                  </a:tcPr>
                </a:tc>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전력사용량(kWh)</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10">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122,4</a:t>
                      </a:r>
                      <a:r>
                        <a:rPr b="1" lang="ko-KR" sz="1000">
                          <a:solidFill>
                            <a:schemeClr val="dk1"/>
                          </a:solidFill>
                          <a:latin typeface="Malgun Gothic"/>
                          <a:ea typeface="Malgun Gothic"/>
                          <a:cs typeface="Malgun Gothic"/>
                          <a:sym typeface="Malgun Gothic"/>
                        </a:rPr>
                        <a:t>00   </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0</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marR="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전력사용량(kWh) 미포함</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rgbClr val="003366"/>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2"/>
                          </a:solidFill>
                          <a:latin typeface="Malgun Gothic"/>
                          <a:ea typeface="Malgun Gothic"/>
                          <a:cs typeface="Malgun Gothic"/>
                          <a:sym typeface="Malgun Gothic"/>
                        </a:rPr>
                        <a:t>종속 변수</a:t>
                      </a:r>
                      <a:endParaRPr b="1" sz="1000">
                        <a:solidFill>
                          <a:schemeClr val="dk2"/>
                        </a:solidFill>
                        <a:latin typeface="Malgun Gothic"/>
                        <a:ea typeface="Malgun Gothic"/>
                        <a:cs typeface="Malgun Gothic"/>
                        <a:sym typeface="Malgun Gothic"/>
                      </a:endParaRPr>
                    </a:p>
                  </a:txBody>
                  <a:tcPr marT="9525" marB="0" marR="9525" marL="9525" anchor="ctr">
                    <a:lnL cap="flat" cmpd="sng" w="9525">
                      <a:solidFill>
                        <a:srgbClr val="003366"/>
                      </a:solidFill>
                      <a:prstDash val="solid"/>
                      <a:round/>
                      <a:headEnd len="sm" w="sm" type="none"/>
                      <a:tailEnd len="sm" w="sm" type="none"/>
                    </a:lnL>
                    <a:lnR cap="flat" cmpd="sng" w="9525">
                      <a:solidFill>
                        <a:srgbClr val="003366"/>
                      </a:solidFill>
                      <a:prstDash val="solid"/>
                      <a:round/>
                      <a:headEnd len="sm" w="sm" type="none"/>
                      <a:tailEnd len="sm" w="sm" type="none"/>
                    </a:lnR>
                    <a:lnT cap="flat" cmpd="sng" w="9525">
                      <a:solidFill>
                        <a:srgbClr val="003366"/>
                      </a:solidFill>
                      <a:prstDash val="solid"/>
                      <a:round/>
                      <a:headEnd len="sm" w="sm" type="none"/>
                      <a:tailEnd len="sm" w="sm" type="none"/>
                    </a:lnT>
                    <a:lnB cap="flat" cmpd="sng" w="9525">
                      <a:solidFill>
                        <a:srgbClr val="003366"/>
                      </a:solidFill>
                      <a:prstDash val="solid"/>
                      <a:round/>
                      <a:headEnd len="sm" w="sm" type="none"/>
                      <a:tailEnd len="sm" w="sm" type="none"/>
                    </a:lnB>
                  </a:tcPr>
                </a:tc>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건물번호</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10,080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marR="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건물의 고유 번호</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9">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독립 변수</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3366"/>
                      </a:solidFill>
                      <a:prstDash val="solid"/>
                      <a:round/>
                      <a:headEnd len="sm" w="sm" type="none"/>
                      <a:tailEnd len="sm" w="sm" type="none"/>
                    </a:lnT>
                    <a:lnB cap="flat" cmpd="sng" w="9525">
                      <a:solidFill>
                        <a:schemeClr val="dk1"/>
                      </a:solidFill>
                      <a:prstDash val="solid"/>
                      <a:round/>
                      <a:headEnd len="sm" w="sm" type="none"/>
                      <a:tailEnd len="sm" w="sm" type="none"/>
                    </a:lnB>
                  </a:tcPr>
                </a:tc>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비전기냉방설비운영유무</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2,296</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marR="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이진 범주(0,1)</a:t>
                      </a:r>
                      <a:endParaRPr b="1" sz="1000">
                        <a:solidFill>
                          <a:schemeClr val="dk1"/>
                        </a:solidFill>
                        <a:latin typeface="Malgun Gothic"/>
                        <a:ea typeface="Malgun Gothic"/>
                        <a:cs typeface="Malgun Gothic"/>
                        <a:sym typeface="Malgun Gothic"/>
                      </a:endParaRPr>
                    </a:p>
                    <a:p>
                      <a:pPr indent="-292100" lvl="0" marL="457200" marR="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1: 보유</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태양광보유</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명목형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1,624</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이진 범주(0,1)</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1: 보유</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날짜_시간</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4000"/>
                        </a:lnSpc>
                        <a:spcBef>
                          <a:spcPts val="0"/>
                        </a:spcBef>
                        <a:spcAft>
                          <a:spcPts val="0"/>
                        </a:spcAft>
                        <a:buClr>
                          <a:schemeClr val="dk1"/>
                        </a:buClr>
                        <a:buSzPts val="1100"/>
                        <a:buFont typeface="Arial"/>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10,080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marR="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1시간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기온(</a:t>
                      </a:r>
                      <a:r>
                        <a:rPr b="1" lang="ko-KR" sz="1200">
                          <a:solidFill>
                            <a:schemeClr val="dk1"/>
                          </a:solidFill>
                          <a:latin typeface="Malgun Gothic"/>
                          <a:ea typeface="Malgun Gothic"/>
                          <a:cs typeface="Malgun Gothic"/>
                          <a:sym typeface="Malgun Gothic"/>
                        </a:rPr>
                        <a:t>°𝐶</a:t>
                      </a:r>
                      <a:r>
                        <a:rPr b="1" lang="ko-KR" sz="1000">
                          <a:latin typeface="Malgun Gothic"/>
                          <a:ea typeface="Malgun Gothic"/>
                          <a:cs typeface="Malgun Gothic"/>
                          <a:sym typeface="Malgun Gothic"/>
                        </a:rPr>
                        <a:t>)</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등간형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train 1시간 단위 측정</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3시간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습도(%)</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등간형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train 1시간 단위 측정</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3시간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풍속(m/s)</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train 1시간 단위 측정</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3시간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강수량(mm)</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1,680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train 1시간 단위 측정</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6시간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28825">
                <a:tc>
                  <a:txBody>
                    <a:bodyPr/>
                    <a:lstStyle/>
                    <a:p>
                      <a:pPr indent="0" lvl="0" marL="0" marR="0" rtl="0" algn="ctr">
                        <a:lnSpc>
                          <a:spcPct val="114000"/>
                        </a:lnSpc>
                        <a:spcBef>
                          <a:spcPts val="0"/>
                        </a:spcBef>
                        <a:spcAft>
                          <a:spcPts val="0"/>
                        </a:spcAft>
                        <a:buNone/>
                      </a:pPr>
                      <a:r>
                        <a:rPr b="1" lang="ko-KR" sz="1000">
                          <a:latin typeface="Malgun Gothic"/>
                          <a:ea typeface="Malgun Gothic"/>
                          <a:cs typeface="Malgun Gothic"/>
                          <a:sym typeface="Malgun Gothic"/>
                        </a:rPr>
                        <a:t>일조(hr)</a:t>
                      </a:r>
                      <a:endParaRPr b="1" sz="1000" u="none" cap="none" strike="noStrike">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비율형</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marR="0" rtl="0" algn="r">
                        <a:lnSpc>
                          <a:spcPct val="114000"/>
                        </a:lnSpc>
                        <a:spcBef>
                          <a:spcPts val="0"/>
                        </a:spcBef>
                        <a:spcAft>
                          <a:spcPts val="0"/>
                        </a:spcAft>
                        <a:buNone/>
                      </a:pPr>
                      <a:r>
                        <a:rPr b="1" lang="ko-KR" sz="1000">
                          <a:solidFill>
                            <a:schemeClr val="dk1"/>
                          </a:solidFill>
                          <a:latin typeface="Malgun Gothic"/>
                          <a:ea typeface="Malgun Gothic"/>
                          <a:cs typeface="Malgun Gothic"/>
                          <a:sym typeface="Malgun Gothic"/>
                        </a:rPr>
                        <a:t>3,360</a:t>
                      </a:r>
                      <a:endParaRPr b="1" sz="100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train 1시간 단위 측정</a:t>
                      </a:r>
                      <a:endParaRPr b="1" sz="1000">
                        <a:solidFill>
                          <a:schemeClr val="dk1"/>
                        </a:solidFill>
                        <a:latin typeface="Malgun Gothic"/>
                        <a:ea typeface="Malgun Gothic"/>
                        <a:cs typeface="Malgun Gothic"/>
                        <a:sym typeface="Malgun Gothic"/>
                      </a:endParaRPr>
                    </a:p>
                    <a:p>
                      <a:pPr indent="-292100" lvl="0" marL="457200" rtl="0" algn="l">
                        <a:lnSpc>
                          <a:spcPct val="114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test 6시간 단위 측정</a:t>
                      </a:r>
                      <a:endParaRPr b="1" sz="100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sp>
        <p:nvSpPr>
          <p:cNvPr id="136" name="Google Shape;136;p11"/>
          <p:cNvSpPr txBox="1"/>
          <p:nvPr/>
        </p:nvSpPr>
        <p:spPr>
          <a:xfrm>
            <a:off x="410535" y="813098"/>
            <a:ext cx="911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전력 데이터 명세</a:t>
            </a:r>
            <a:r>
              <a:rPr b="1" lang="ko-KR">
                <a:latin typeface="Malgun Gothic"/>
                <a:ea typeface="Malgun Gothic"/>
                <a:cs typeface="Malgun Gothic"/>
                <a:sym typeface="Malgun Gothic"/>
              </a:rPr>
              <a:t>서</a:t>
            </a:r>
            <a:endParaRPr/>
          </a:p>
        </p:txBody>
      </p:sp>
      <p:cxnSp>
        <p:nvCxnSpPr>
          <p:cNvPr id="137" name="Google Shape;137;p11"/>
          <p:cNvCxnSpPr/>
          <p:nvPr/>
        </p:nvCxnSpPr>
        <p:spPr>
          <a:xfrm>
            <a:off x="410534" y="1139022"/>
            <a:ext cx="9111900" cy="0"/>
          </a:xfrm>
          <a:prstGeom prst="straightConnector1">
            <a:avLst/>
          </a:prstGeom>
          <a:noFill/>
          <a:ln cap="flat" cmpd="sng" w="12700">
            <a:solidFill>
              <a:srgbClr val="00000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nvSpPr>
        <p:spPr>
          <a:xfrm>
            <a:off x="2930206" y="729636"/>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엔티티관계도 - </a:t>
            </a:r>
            <a:r>
              <a:rPr b="1" lang="ko-KR">
                <a:latin typeface="Malgun Gothic"/>
                <a:ea typeface="Malgun Gothic"/>
                <a:cs typeface="Malgun Gothic"/>
                <a:sym typeface="Malgun Gothic"/>
              </a:rPr>
              <a:t> ERD</a:t>
            </a:r>
            <a:endParaRPr/>
          </a:p>
        </p:txBody>
      </p:sp>
      <p:cxnSp>
        <p:nvCxnSpPr>
          <p:cNvPr id="143" name="Google Shape;143;p12"/>
          <p:cNvCxnSpPr/>
          <p:nvPr/>
        </p:nvCxnSpPr>
        <p:spPr>
          <a:xfrm flipH="1" rot="10800000">
            <a:off x="401334" y="1042722"/>
            <a:ext cx="8867100" cy="20100"/>
          </a:xfrm>
          <a:prstGeom prst="straightConnector1">
            <a:avLst/>
          </a:prstGeom>
          <a:noFill/>
          <a:ln cap="flat" cmpd="sng" w="12700">
            <a:solidFill>
              <a:srgbClr val="000000"/>
            </a:solidFill>
            <a:prstDash val="solid"/>
            <a:round/>
            <a:headEnd len="sm" w="sm" type="none"/>
            <a:tailEnd len="sm" w="sm" type="none"/>
          </a:ln>
        </p:spPr>
      </p:cxnSp>
      <p:sp>
        <p:nvSpPr>
          <p:cNvPr id="144" name="Google Shape;144;p12"/>
          <p:cNvSpPr txBox="1"/>
          <p:nvPr/>
        </p:nvSpPr>
        <p:spPr>
          <a:xfrm>
            <a:off x="522675" y="3735113"/>
            <a:ext cx="2536200" cy="257400"/>
          </a:xfrm>
          <a:prstGeom prst="rect">
            <a:avLst/>
          </a:prstGeom>
          <a:noFill/>
          <a:ln>
            <a:noFill/>
          </a:ln>
        </p:spPr>
        <p:txBody>
          <a:bodyPr anchorCtr="0" anchor="t" bIns="36000" lIns="72000" spcFirstLastPara="1" rIns="36000" wrap="square" tIns="36000">
            <a:spAutoFit/>
          </a:bodyPr>
          <a:lstStyle/>
          <a:p>
            <a:pPr indent="-158750" lvl="0" marL="171450" rtl="0" algn="l">
              <a:lnSpc>
                <a:spcPct val="115000"/>
              </a:lnSpc>
              <a:spcBef>
                <a:spcPts val="0"/>
              </a:spcBef>
              <a:spcAft>
                <a:spcPts val="0"/>
              </a:spcAft>
              <a:buClr>
                <a:srgbClr val="3A3838"/>
              </a:buClr>
              <a:buSzPts val="1000"/>
              <a:buFont typeface="Calibri"/>
              <a:buChar char="-"/>
            </a:pPr>
            <a:r>
              <a:rPr b="1" lang="ko-KR" sz="1200">
                <a:solidFill>
                  <a:schemeClr val="dk1"/>
                </a:solidFill>
              </a:rPr>
              <a:t>데이터 형태 및 개수</a:t>
            </a:r>
            <a:endParaRPr sz="1200">
              <a:solidFill>
                <a:schemeClr val="dk1"/>
              </a:solidFill>
            </a:endParaRPr>
          </a:p>
        </p:txBody>
      </p:sp>
      <p:sp>
        <p:nvSpPr>
          <p:cNvPr id="145" name="Google Shape;145;p12"/>
          <p:cNvSpPr txBox="1"/>
          <p:nvPr/>
        </p:nvSpPr>
        <p:spPr>
          <a:xfrm>
            <a:off x="488725" y="4027400"/>
            <a:ext cx="1804500" cy="2421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rPr b="1" lang="ko-KR" sz="1100">
                <a:solidFill>
                  <a:srgbClr val="3A3838"/>
                </a:solidFill>
                <a:latin typeface="Calibri"/>
                <a:ea typeface="Calibri"/>
                <a:cs typeface="Calibri"/>
                <a:sym typeface="Calibri"/>
              </a:rPr>
              <a:t>훈련 데이터 정보 </a:t>
            </a:r>
            <a:endParaRPr b="1" i="0" sz="1100" u="none" cap="none" strike="noStrike">
              <a:solidFill>
                <a:srgbClr val="3A3838"/>
              </a:solidFill>
              <a:latin typeface="Calibri"/>
              <a:ea typeface="Calibri"/>
              <a:cs typeface="Calibri"/>
              <a:sym typeface="Calibri"/>
            </a:endParaRPr>
          </a:p>
        </p:txBody>
      </p:sp>
      <p:sp>
        <p:nvSpPr>
          <p:cNvPr id="146" name="Google Shape;146;p12"/>
          <p:cNvSpPr txBox="1"/>
          <p:nvPr/>
        </p:nvSpPr>
        <p:spPr>
          <a:xfrm>
            <a:off x="5029200" y="4027400"/>
            <a:ext cx="1867200" cy="2421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rPr b="1" lang="ko-KR" sz="1100">
                <a:solidFill>
                  <a:srgbClr val="3A3838"/>
                </a:solidFill>
                <a:latin typeface="Calibri"/>
                <a:ea typeface="Calibri"/>
                <a:cs typeface="Calibri"/>
                <a:sym typeface="Calibri"/>
              </a:rPr>
              <a:t>테스트 데이터 정보 </a:t>
            </a:r>
            <a:endParaRPr b="1" i="0" sz="1100" u="none" cap="none" strike="noStrike">
              <a:solidFill>
                <a:srgbClr val="3A3838"/>
              </a:solidFill>
              <a:latin typeface="Calibri"/>
              <a:ea typeface="Calibri"/>
              <a:cs typeface="Calibri"/>
              <a:sym typeface="Calibri"/>
            </a:endParaRPr>
          </a:p>
        </p:txBody>
      </p:sp>
      <p:graphicFrame>
        <p:nvGraphicFramePr>
          <p:cNvPr id="147" name="Google Shape;147;p12"/>
          <p:cNvGraphicFramePr/>
          <p:nvPr/>
        </p:nvGraphicFramePr>
        <p:xfrm>
          <a:off x="564924" y="4304383"/>
          <a:ext cx="3000000" cy="3000000"/>
        </p:xfrm>
        <a:graphic>
          <a:graphicData uri="http://schemas.openxmlformats.org/drawingml/2006/table">
            <a:tbl>
              <a:tblPr>
                <a:noFill/>
                <a:tableStyleId>{439214F9-4894-4FDF-B76B-118295B59BDC}</a:tableStyleId>
              </a:tblPr>
              <a:tblGrid>
                <a:gridCol w="815350"/>
                <a:gridCol w="1138700"/>
                <a:gridCol w="988875"/>
                <a:gridCol w="1253800"/>
              </a:tblGrid>
              <a:tr h="314875">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열</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널값이 아닌 개수</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데이터 유형</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0</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건물번호</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ko-KR" sz="850">
                          <a:solidFill>
                            <a:schemeClr val="dk1"/>
                          </a:solidFill>
                          <a:latin typeface="Malgun Gothic"/>
                          <a:ea typeface="Malgun Gothic"/>
                          <a:cs typeface="Malgun Gothic"/>
                          <a:sym typeface="Malgun Gothic"/>
                        </a:rPr>
                        <a:t>122400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int64</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1</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날짜_시간</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datetime64[ns]</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2</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전력사용량(kWh)</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18692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3</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기온(℃)</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4</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풍속(m/s)</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5</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습도(%)</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6</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강수량(mm)</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7</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일조(hr)</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8</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비전기냉방설비운영</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6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9</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태양광보유</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122400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graphicFrame>
        <p:nvGraphicFramePr>
          <p:cNvPr id="148" name="Google Shape;148;p12"/>
          <p:cNvGraphicFramePr/>
          <p:nvPr/>
        </p:nvGraphicFramePr>
        <p:xfrm>
          <a:off x="5029200" y="4311358"/>
          <a:ext cx="3000000" cy="3000000"/>
        </p:xfrm>
        <a:graphic>
          <a:graphicData uri="http://schemas.openxmlformats.org/drawingml/2006/table">
            <a:tbl>
              <a:tblPr>
                <a:noFill/>
                <a:tableStyleId>{439214F9-4894-4FDF-B76B-118295B59BDC}</a:tableStyleId>
              </a:tblPr>
              <a:tblGrid>
                <a:gridCol w="815350"/>
                <a:gridCol w="1138700"/>
                <a:gridCol w="988875"/>
                <a:gridCol w="1253800"/>
              </a:tblGrid>
              <a:tr h="339525">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열</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널값이 아닌 개수</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00">
                          <a:latin typeface="Malgun Gothic"/>
                          <a:ea typeface="Malgun Gothic"/>
                          <a:cs typeface="Malgun Gothic"/>
                          <a:sym typeface="Malgun Gothic"/>
                        </a:rPr>
                        <a:t>데이터 유형</a:t>
                      </a:r>
                      <a:endParaRPr sz="800"/>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0</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건물번호</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ko-KR" sz="850">
                          <a:solidFill>
                            <a:schemeClr val="dk1"/>
                          </a:solidFill>
                          <a:latin typeface="Malgun Gothic"/>
                          <a:ea typeface="Malgun Gothic"/>
                          <a:cs typeface="Malgun Gothic"/>
                          <a:sym typeface="Malgun Gothic"/>
                        </a:rPr>
                        <a:t>10080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int64</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1</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날짜_시간</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10080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datetime64[ns]</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01575">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2</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기온(℃)</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3360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3</a:t>
                      </a:r>
                      <a:endParaRPr b="0" i="0" sz="850" u="none" cap="none" strike="noStrike">
                        <a:solidFill>
                          <a:srgbClr val="000000"/>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050"/>
                        <a:buFont typeface="Calibri"/>
                        <a:buNone/>
                      </a:pPr>
                      <a:r>
                        <a:rPr lang="ko-KR" sz="850">
                          <a:latin typeface="Malgun Gothic"/>
                          <a:ea typeface="Malgun Gothic"/>
                          <a:cs typeface="Malgun Gothic"/>
                          <a:sym typeface="Malgun Gothic"/>
                        </a:rPr>
                        <a:t>풍속(m/s)</a:t>
                      </a:r>
                      <a:endParaRPr b="0" i="0" sz="850" u="none" cap="none" strike="noStrike">
                        <a:solidFill>
                          <a:srgbClr val="000000"/>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Font typeface="Arial"/>
                        <a:buNone/>
                      </a:pPr>
                      <a:r>
                        <a:rPr lang="ko-KR" sz="850">
                          <a:solidFill>
                            <a:schemeClr val="dk1"/>
                          </a:solidFill>
                          <a:latin typeface="Malgun Gothic"/>
                          <a:ea typeface="Malgun Gothic"/>
                          <a:cs typeface="Malgun Gothic"/>
                          <a:sym typeface="Malgun Gothic"/>
                        </a:rPr>
                        <a:t>3360 non-null</a:t>
                      </a:r>
                      <a:endParaRPr b="0" i="0" sz="850" u="none" cap="none" strike="noStrike">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b="0" i="0" sz="850" u="none" cap="none" strike="noStrike">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4</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습도(%)</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3360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5</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강수량(mm)</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1680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6</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일조(hr)</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3360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7</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비전기냉방설비운영</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2296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17400">
                <a:tc>
                  <a:txBody>
                    <a:bodyPr/>
                    <a:lstStyle/>
                    <a:p>
                      <a:pPr indent="0" lvl="0" marL="0" marR="0" rtl="0" algn="ctr">
                        <a:spcBef>
                          <a:spcPts val="0"/>
                        </a:spcBef>
                        <a:spcAft>
                          <a:spcPts val="0"/>
                        </a:spcAft>
                        <a:buNone/>
                      </a:pPr>
                      <a:r>
                        <a:rPr lang="ko-KR" sz="850">
                          <a:latin typeface="Malgun Gothic"/>
                          <a:ea typeface="Malgun Gothic"/>
                          <a:cs typeface="Malgun Gothic"/>
                          <a:sym typeface="Malgun Gothic"/>
                        </a:rPr>
                        <a:t>8</a:t>
                      </a:r>
                      <a:endParaRPr sz="850">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ko-KR" sz="850">
                          <a:latin typeface="Malgun Gothic"/>
                          <a:ea typeface="Malgun Gothic"/>
                          <a:cs typeface="Malgun Gothic"/>
                          <a:sym typeface="Malgun Gothic"/>
                        </a:rPr>
                        <a:t>태양광보유</a:t>
                      </a:r>
                      <a:endParaRPr sz="850">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850">
                          <a:solidFill>
                            <a:schemeClr val="dk1"/>
                          </a:solidFill>
                          <a:latin typeface="Malgun Gothic"/>
                          <a:ea typeface="Malgun Gothic"/>
                          <a:cs typeface="Malgun Gothic"/>
                          <a:sym typeface="Malgun Gothic"/>
                        </a:rPr>
                        <a:t>1624 non-null</a:t>
                      </a:r>
                      <a:endParaRPr sz="850">
                        <a:solidFill>
                          <a:schemeClr val="dk1"/>
                        </a:solidFill>
                        <a:latin typeface="Malgun Gothic"/>
                        <a:ea typeface="Malgun Gothic"/>
                        <a:cs typeface="Malgun Gothic"/>
                        <a:sym typeface="Malgun Gothic"/>
                      </a:endParaRPr>
                    </a:p>
                  </a:txBody>
                  <a:tcPr marT="7475" marB="0" marR="7475" marL="74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ko-KR" sz="850">
                          <a:solidFill>
                            <a:schemeClr val="dk1"/>
                          </a:solidFill>
                          <a:latin typeface="Malgun Gothic"/>
                          <a:ea typeface="Malgun Gothic"/>
                          <a:cs typeface="Malgun Gothic"/>
                          <a:sym typeface="Malgun Gothic"/>
                        </a:rPr>
                        <a:t>float64</a:t>
                      </a:r>
                      <a:endParaRPr sz="850">
                        <a:solidFill>
                          <a:schemeClr val="dk1"/>
                        </a:solidFill>
                        <a:latin typeface="Malgun Gothic"/>
                        <a:ea typeface="Malgun Gothic"/>
                        <a:cs typeface="Malgun Gothic"/>
                        <a:sym typeface="Malgun Gothic"/>
                      </a:endParaRPr>
                    </a:p>
                  </a:txBody>
                  <a:tcPr marT="9525" marB="0" marR="9525" marL="95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grpSp>
        <p:nvGrpSpPr>
          <p:cNvPr id="149" name="Google Shape;149;p12"/>
          <p:cNvGrpSpPr/>
          <p:nvPr/>
        </p:nvGrpSpPr>
        <p:grpSpPr>
          <a:xfrm>
            <a:off x="1934398" y="1221675"/>
            <a:ext cx="1386233" cy="705600"/>
            <a:chOff x="3994200" y="2531050"/>
            <a:chExt cx="1917600" cy="705600"/>
          </a:xfrm>
        </p:grpSpPr>
        <p:sp>
          <p:nvSpPr>
            <p:cNvPr id="150" name="Google Shape;150;p12"/>
            <p:cNvSpPr/>
            <p:nvPr/>
          </p:nvSpPr>
          <p:spPr>
            <a:xfrm>
              <a:off x="3994200" y="2531050"/>
              <a:ext cx="1917600" cy="705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51" name="Google Shape;151;p12"/>
            <p:cNvCxnSpPr/>
            <p:nvPr/>
          </p:nvCxnSpPr>
          <p:spPr>
            <a:xfrm>
              <a:off x="4002150" y="2883813"/>
              <a:ext cx="1901700" cy="0"/>
            </a:xfrm>
            <a:prstGeom prst="straightConnector1">
              <a:avLst/>
            </a:prstGeom>
            <a:noFill/>
            <a:ln cap="flat" cmpd="sng" w="19050">
              <a:solidFill>
                <a:schemeClr val="dk2"/>
              </a:solidFill>
              <a:prstDash val="solid"/>
              <a:round/>
              <a:headEnd len="med" w="med" type="none"/>
              <a:tailEnd len="med" w="med" type="none"/>
            </a:ln>
          </p:spPr>
        </p:cxnSp>
      </p:grpSp>
      <p:sp>
        <p:nvSpPr>
          <p:cNvPr id="152" name="Google Shape;152;p12"/>
          <p:cNvSpPr txBox="1"/>
          <p:nvPr/>
        </p:nvSpPr>
        <p:spPr>
          <a:xfrm>
            <a:off x="2382850" y="1256100"/>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rPr b="1" lang="ko-KR" sz="1300">
                <a:solidFill>
                  <a:srgbClr val="3A3838"/>
                </a:solidFill>
                <a:latin typeface="Calibri"/>
                <a:ea typeface="Calibri"/>
                <a:cs typeface="Calibri"/>
                <a:sym typeface="Calibri"/>
              </a:rPr>
              <a:t>DATE</a:t>
            </a:r>
            <a:endParaRPr b="1" i="0" sz="1300" u="none" cap="none" strike="noStrike">
              <a:solidFill>
                <a:srgbClr val="3A3838"/>
              </a:solidFill>
              <a:latin typeface="Calibri"/>
              <a:ea typeface="Calibri"/>
              <a:cs typeface="Calibri"/>
              <a:sym typeface="Calibri"/>
            </a:endParaRPr>
          </a:p>
        </p:txBody>
      </p:sp>
      <p:sp>
        <p:nvSpPr>
          <p:cNvPr id="153" name="Google Shape;153;p12"/>
          <p:cNvSpPr txBox="1"/>
          <p:nvPr/>
        </p:nvSpPr>
        <p:spPr>
          <a:xfrm>
            <a:off x="2058400" y="1627800"/>
            <a:ext cx="1024200" cy="257400"/>
          </a:xfrm>
          <a:prstGeom prst="rect">
            <a:avLst/>
          </a:prstGeom>
          <a:noFill/>
          <a:ln>
            <a:noFill/>
          </a:ln>
        </p:spPr>
        <p:txBody>
          <a:bodyPr anchorCtr="0" anchor="t" bIns="36000" lIns="72000" spcFirstLastPara="1" rIns="36000" wrap="square" tIns="36000">
            <a:spAutoFit/>
          </a:bodyPr>
          <a:lstStyle/>
          <a:p>
            <a:pPr indent="0" lvl="0" marL="0" marR="0" rtl="0" algn="ctr">
              <a:lnSpc>
                <a:spcPct val="150000"/>
              </a:lnSpc>
              <a:spcBef>
                <a:spcPts val="0"/>
              </a:spcBef>
              <a:spcAft>
                <a:spcPts val="0"/>
              </a:spcAft>
              <a:buNone/>
            </a:pPr>
            <a:r>
              <a:rPr b="1" lang="ko-KR" sz="1200">
                <a:solidFill>
                  <a:srgbClr val="3A3838"/>
                </a:solidFill>
                <a:latin typeface="Calibri"/>
                <a:ea typeface="Calibri"/>
                <a:cs typeface="Calibri"/>
                <a:sym typeface="Calibri"/>
              </a:rPr>
              <a:t>datetime</a:t>
            </a:r>
            <a:r>
              <a:rPr b="1" lang="ko-KR" sz="1200">
                <a:solidFill>
                  <a:srgbClr val="3A3838"/>
                </a:solidFill>
                <a:latin typeface="Calibri"/>
                <a:ea typeface="Calibri"/>
                <a:cs typeface="Calibri"/>
                <a:sym typeface="Calibri"/>
              </a:rPr>
              <a:t> </a:t>
            </a:r>
            <a:endParaRPr b="1" i="0" sz="1200" u="none" cap="none" strike="noStrike">
              <a:solidFill>
                <a:srgbClr val="3A3838"/>
              </a:solidFill>
              <a:latin typeface="Calibri"/>
              <a:ea typeface="Calibri"/>
              <a:cs typeface="Calibri"/>
              <a:sym typeface="Calibri"/>
            </a:endParaRPr>
          </a:p>
        </p:txBody>
      </p:sp>
      <p:grpSp>
        <p:nvGrpSpPr>
          <p:cNvPr id="154" name="Google Shape;154;p12"/>
          <p:cNvGrpSpPr/>
          <p:nvPr/>
        </p:nvGrpSpPr>
        <p:grpSpPr>
          <a:xfrm>
            <a:off x="4193385" y="1221675"/>
            <a:ext cx="1386233" cy="705600"/>
            <a:chOff x="3994200" y="2531050"/>
            <a:chExt cx="1917600" cy="705600"/>
          </a:xfrm>
        </p:grpSpPr>
        <p:sp>
          <p:nvSpPr>
            <p:cNvPr id="155" name="Google Shape;155;p12"/>
            <p:cNvSpPr/>
            <p:nvPr/>
          </p:nvSpPr>
          <p:spPr>
            <a:xfrm>
              <a:off x="3994200" y="2531050"/>
              <a:ext cx="1917600" cy="705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56" name="Google Shape;156;p12"/>
            <p:cNvCxnSpPr/>
            <p:nvPr/>
          </p:nvCxnSpPr>
          <p:spPr>
            <a:xfrm>
              <a:off x="4002150" y="2883813"/>
              <a:ext cx="1901700" cy="0"/>
            </a:xfrm>
            <a:prstGeom prst="straightConnector1">
              <a:avLst/>
            </a:prstGeom>
            <a:noFill/>
            <a:ln cap="flat" cmpd="sng" w="19050">
              <a:solidFill>
                <a:schemeClr val="dk2"/>
              </a:solidFill>
              <a:prstDash val="solid"/>
              <a:round/>
              <a:headEnd len="med" w="med" type="none"/>
              <a:tailEnd len="med" w="med" type="none"/>
            </a:ln>
          </p:spPr>
        </p:cxnSp>
      </p:grpSp>
      <p:sp>
        <p:nvSpPr>
          <p:cNvPr id="157" name="Google Shape;157;p12"/>
          <p:cNvSpPr txBox="1"/>
          <p:nvPr/>
        </p:nvSpPr>
        <p:spPr>
          <a:xfrm>
            <a:off x="4641838" y="1256100"/>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58" name="Google Shape;158;p12"/>
          <p:cNvSpPr txBox="1"/>
          <p:nvPr/>
        </p:nvSpPr>
        <p:spPr>
          <a:xfrm>
            <a:off x="4278418" y="1618600"/>
            <a:ext cx="1233900" cy="226500"/>
          </a:xfrm>
          <a:prstGeom prst="rect">
            <a:avLst/>
          </a:prstGeom>
          <a:noFill/>
          <a:ln>
            <a:noFill/>
          </a:ln>
        </p:spPr>
        <p:txBody>
          <a:bodyPr anchorCtr="0" anchor="t" bIns="36000" lIns="72000" spcFirstLastPara="1" rIns="36000" wrap="square" tIns="36000">
            <a:spAutoFit/>
          </a:bodyPr>
          <a:lstStyle/>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전력사용량(kWh)</a:t>
            </a:r>
            <a:endParaRPr b="1" i="0" sz="1000" u="none" cap="none" strike="noStrike">
              <a:solidFill>
                <a:srgbClr val="3A3838"/>
              </a:solidFill>
              <a:latin typeface="Calibri"/>
              <a:ea typeface="Calibri"/>
              <a:cs typeface="Calibri"/>
              <a:sym typeface="Calibri"/>
            </a:endParaRPr>
          </a:p>
        </p:txBody>
      </p:sp>
      <p:sp>
        <p:nvSpPr>
          <p:cNvPr id="159" name="Google Shape;159;p12"/>
          <p:cNvSpPr txBox="1"/>
          <p:nvPr/>
        </p:nvSpPr>
        <p:spPr>
          <a:xfrm>
            <a:off x="4590213" y="1256100"/>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60" name="Google Shape;160;p12"/>
          <p:cNvSpPr txBox="1"/>
          <p:nvPr/>
        </p:nvSpPr>
        <p:spPr>
          <a:xfrm>
            <a:off x="4512988" y="1256100"/>
            <a:ext cx="681600" cy="272700"/>
          </a:xfrm>
          <a:prstGeom prst="rect">
            <a:avLst/>
          </a:prstGeom>
          <a:noFill/>
          <a:ln>
            <a:noFill/>
          </a:ln>
        </p:spPr>
        <p:txBody>
          <a:bodyPr anchorCtr="0" anchor="t" bIns="36000" lIns="72000" spcFirstLastPara="1" rIns="36000" wrap="square" tIns="36000">
            <a:spAutoFit/>
          </a:bodyPr>
          <a:lstStyle/>
          <a:p>
            <a:pPr indent="0" lvl="0" marL="0" marR="0" rtl="0" algn="ctr">
              <a:lnSpc>
                <a:spcPct val="150000"/>
              </a:lnSpc>
              <a:spcBef>
                <a:spcPts val="0"/>
              </a:spcBef>
              <a:spcAft>
                <a:spcPts val="0"/>
              </a:spcAft>
              <a:buNone/>
            </a:pPr>
            <a:r>
              <a:rPr b="1" lang="ko-KR" sz="1300">
                <a:solidFill>
                  <a:srgbClr val="3A3838"/>
                </a:solidFill>
                <a:latin typeface="Calibri"/>
                <a:ea typeface="Calibri"/>
                <a:cs typeface="Calibri"/>
                <a:sym typeface="Calibri"/>
              </a:rPr>
              <a:t>POWER</a:t>
            </a:r>
            <a:endParaRPr b="1" i="0" sz="1300" u="none" cap="none" strike="noStrike">
              <a:solidFill>
                <a:srgbClr val="3A3838"/>
              </a:solidFill>
              <a:latin typeface="Calibri"/>
              <a:ea typeface="Calibri"/>
              <a:cs typeface="Calibri"/>
              <a:sym typeface="Calibri"/>
            </a:endParaRPr>
          </a:p>
        </p:txBody>
      </p:sp>
      <p:grpSp>
        <p:nvGrpSpPr>
          <p:cNvPr id="161" name="Google Shape;161;p12"/>
          <p:cNvGrpSpPr/>
          <p:nvPr/>
        </p:nvGrpSpPr>
        <p:grpSpPr>
          <a:xfrm>
            <a:off x="6281392" y="1296602"/>
            <a:ext cx="1386233" cy="1672788"/>
            <a:chOff x="3994203" y="2531050"/>
            <a:chExt cx="1917600" cy="2199300"/>
          </a:xfrm>
        </p:grpSpPr>
        <p:sp>
          <p:nvSpPr>
            <p:cNvPr id="162" name="Google Shape;162;p12"/>
            <p:cNvSpPr/>
            <p:nvPr/>
          </p:nvSpPr>
          <p:spPr>
            <a:xfrm>
              <a:off x="3994203" y="2531050"/>
              <a:ext cx="1917600" cy="21993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63" name="Google Shape;163;p12"/>
            <p:cNvCxnSpPr/>
            <p:nvPr/>
          </p:nvCxnSpPr>
          <p:spPr>
            <a:xfrm>
              <a:off x="4002150" y="2883813"/>
              <a:ext cx="1901700" cy="0"/>
            </a:xfrm>
            <a:prstGeom prst="straightConnector1">
              <a:avLst/>
            </a:prstGeom>
            <a:noFill/>
            <a:ln cap="flat" cmpd="sng" w="19050">
              <a:solidFill>
                <a:schemeClr val="dk2"/>
              </a:solidFill>
              <a:prstDash val="solid"/>
              <a:round/>
              <a:headEnd len="med" w="med" type="none"/>
              <a:tailEnd len="med" w="med" type="none"/>
            </a:ln>
          </p:spPr>
        </p:cxnSp>
      </p:grpSp>
      <p:sp>
        <p:nvSpPr>
          <p:cNvPr id="164" name="Google Shape;164;p12"/>
          <p:cNvSpPr txBox="1"/>
          <p:nvPr/>
        </p:nvSpPr>
        <p:spPr>
          <a:xfrm>
            <a:off x="6806025" y="1331013"/>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65" name="Google Shape;165;p12"/>
          <p:cNvSpPr txBox="1"/>
          <p:nvPr/>
        </p:nvSpPr>
        <p:spPr>
          <a:xfrm>
            <a:off x="6378980" y="1693513"/>
            <a:ext cx="1233900" cy="1150200"/>
          </a:xfrm>
          <a:prstGeom prst="rect">
            <a:avLst/>
          </a:prstGeom>
          <a:noFill/>
          <a:ln>
            <a:noFill/>
          </a:ln>
        </p:spPr>
        <p:txBody>
          <a:bodyPr anchorCtr="0" anchor="t" bIns="36000" lIns="72000" spcFirstLastPara="1" rIns="36000" wrap="square" tIns="36000">
            <a:spAutoFit/>
          </a:bodyPr>
          <a:lstStyle/>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기온()</a:t>
            </a:r>
            <a:endParaRPr b="1" sz="1000">
              <a:solidFill>
                <a:srgbClr val="3A3838"/>
              </a:solidFill>
              <a:latin typeface="Calibri"/>
              <a:ea typeface="Calibri"/>
              <a:cs typeface="Calibri"/>
              <a:sym typeface="Calibri"/>
            </a:endParaRPr>
          </a:p>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풍속()</a:t>
            </a:r>
            <a:endParaRPr b="1" sz="1000">
              <a:solidFill>
                <a:srgbClr val="3A3838"/>
              </a:solidFill>
              <a:latin typeface="Calibri"/>
              <a:ea typeface="Calibri"/>
              <a:cs typeface="Calibri"/>
              <a:sym typeface="Calibri"/>
            </a:endParaRPr>
          </a:p>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습도()</a:t>
            </a:r>
            <a:endParaRPr b="1" sz="1000">
              <a:solidFill>
                <a:srgbClr val="3A3838"/>
              </a:solidFill>
              <a:latin typeface="Calibri"/>
              <a:ea typeface="Calibri"/>
              <a:cs typeface="Calibri"/>
              <a:sym typeface="Calibri"/>
            </a:endParaRPr>
          </a:p>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강수량()</a:t>
            </a:r>
            <a:endParaRPr b="1" sz="1000">
              <a:solidFill>
                <a:srgbClr val="3A3838"/>
              </a:solidFill>
              <a:latin typeface="Calibri"/>
              <a:ea typeface="Calibri"/>
              <a:cs typeface="Calibri"/>
              <a:sym typeface="Calibri"/>
            </a:endParaRPr>
          </a:p>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일조()</a:t>
            </a:r>
            <a:endParaRPr b="1" sz="1000">
              <a:solidFill>
                <a:srgbClr val="3A3838"/>
              </a:solidFill>
              <a:latin typeface="Calibri"/>
              <a:ea typeface="Calibri"/>
              <a:cs typeface="Calibri"/>
              <a:sym typeface="Calibri"/>
            </a:endParaRPr>
          </a:p>
        </p:txBody>
      </p:sp>
      <p:sp>
        <p:nvSpPr>
          <p:cNvPr id="166" name="Google Shape;166;p12"/>
          <p:cNvSpPr txBox="1"/>
          <p:nvPr/>
        </p:nvSpPr>
        <p:spPr>
          <a:xfrm>
            <a:off x="6754400" y="1331013"/>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67" name="Google Shape;167;p12"/>
          <p:cNvSpPr txBox="1"/>
          <p:nvPr/>
        </p:nvSpPr>
        <p:spPr>
          <a:xfrm>
            <a:off x="6480775" y="1331013"/>
            <a:ext cx="969600" cy="203700"/>
          </a:xfrm>
          <a:prstGeom prst="rect">
            <a:avLst/>
          </a:prstGeom>
          <a:noFill/>
          <a:ln>
            <a:noFill/>
          </a:ln>
        </p:spPr>
        <p:txBody>
          <a:bodyPr anchorCtr="0" anchor="ctr" bIns="36000" lIns="72000" spcFirstLastPara="1" rIns="36000" wrap="square" tIns="36000">
            <a:noAutofit/>
          </a:bodyPr>
          <a:lstStyle/>
          <a:p>
            <a:pPr indent="0" lvl="0" marL="0" marR="0" rtl="0" algn="ctr">
              <a:lnSpc>
                <a:spcPct val="150000"/>
              </a:lnSpc>
              <a:spcBef>
                <a:spcPts val="0"/>
              </a:spcBef>
              <a:spcAft>
                <a:spcPts val="1000"/>
              </a:spcAft>
              <a:buNone/>
            </a:pPr>
            <a:r>
              <a:rPr b="1" lang="ko-KR" sz="1300">
                <a:solidFill>
                  <a:srgbClr val="3A3838"/>
                </a:solidFill>
                <a:latin typeface="Calibri"/>
                <a:ea typeface="Calibri"/>
                <a:cs typeface="Calibri"/>
                <a:sym typeface="Calibri"/>
              </a:rPr>
              <a:t>WEATHER</a:t>
            </a:r>
            <a:endParaRPr b="1" i="0" sz="1300" u="none" cap="none" strike="noStrike">
              <a:solidFill>
                <a:srgbClr val="3A3838"/>
              </a:solidFill>
              <a:latin typeface="Calibri"/>
              <a:ea typeface="Calibri"/>
              <a:cs typeface="Calibri"/>
              <a:sym typeface="Calibri"/>
            </a:endParaRPr>
          </a:p>
        </p:txBody>
      </p:sp>
      <p:grpSp>
        <p:nvGrpSpPr>
          <p:cNvPr id="168" name="Google Shape;168;p12"/>
          <p:cNvGrpSpPr/>
          <p:nvPr/>
        </p:nvGrpSpPr>
        <p:grpSpPr>
          <a:xfrm>
            <a:off x="1934392" y="2476852"/>
            <a:ext cx="1386233" cy="1150234"/>
            <a:chOff x="3994203" y="2531050"/>
            <a:chExt cx="1917600" cy="2199300"/>
          </a:xfrm>
        </p:grpSpPr>
        <p:sp>
          <p:nvSpPr>
            <p:cNvPr id="169" name="Google Shape;169;p12"/>
            <p:cNvSpPr/>
            <p:nvPr/>
          </p:nvSpPr>
          <p:spPr>
            <a:xfrm>
              <a:off x="3994203" y="2531050"/>
              <a:ext cx="1917600" cy="21993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70" name="Google Shape;170;p12"/>
            <p:cNvCxnSpPr/>
            <p:nvPr/>
          </p:nvCxnSpPr>
          <p:spPr>
            <a:xfrm>
              <a:off x="4002150" y="2883813"/>
              <a:ext cx="1901700" cy="0"/>
            </a:xfrm>
            <a:prstGeom prst="straightConnector1">
              <a:avLst/>
            </a:prstGeom>
            <a:noFill/>
            <a:ln cap="flat" cmpd="sng" w="19050">
              <a:solidFill>
                <a:schemeClr val="dk2"/>
              </a:solidFill>
              <a:prstDash val="solid"/>
              <a:round/>
              <a:headEnd len="med" w="med" type="none"/>
              <a:tailEnd len="med" w="med" type="none"/>
            </a:ln>
          </p:spPr>
        </p:cxnSp>
      </p:grpSp>
      <p:sp>
        <p:nvSpPr>
          <p:cNvPr id="171" name="Google Shape;171;p12"/>
          <p:cNvSpPr txBox="1"/>
          <p:nvPr/>
        </p:nvSpPr>
        <p:spPr>
          <a:xfrm>
            <a:off x="2382750" y="2511100"/>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72" name="Google Shape;172;p12"/>
          <p:cNvSpPr txBox="1"/>
          <p:nvPr/>
        </p:nvSpPr>
        <p:spPr>
          <a:xfrm>
            <a:off x="1910101" y="2860175"/>
            <a:ext cx="1334400" cy="457500"/>
          </a:xfrm>
          <a:prstGeom prst="rect">
            <a:avLst/>
          </a:prstGeom>
          <a:noFill/>
          <a:ln>
            <a:noFill/>
          </a:ln>
        </p:spPr>
        <p:txBody>
          <a:bodyPr anchorCtr="0" anchor="t" bIns="36000" lIns="72000" spcFirstLastPara="1" rIns="36000" wrap="square" tIns="36000">
            <a:spAutoFit/>
          </a:bodyPr>
          <a:lstStyle/>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비전기냉방설비운영</a:t>
            </a:r>
            <a:endParaRPr b="1" sz="1000">
              <a:solidFill>
                <a:srgbClr val="3A3838"/>
              </a:solidFill>
              <a:latin typeface="Calibri"/>
              <a:ea typeface="Calibri"/>
              <a:cs typeface="Calibri"/>
              <a:sym typeface="Calibri"/>
            </a:endParaRPr>
          </a:p>
          <a:p>
            <a:pPr indent="0" lvl="0" marL="0" marR="0" rtl="0" algn="ctr">
              <a:lnSpc>
                <a:spcPct val="150000"/>
              </a:lnSpc>
              <a:spcBef>
                <a:spcPts val="0"/>
              </a:spcBef>
              <a:spcAft>
                <a:spcPts val="0"/>
              </a:spcAft>
              <a:buNone/>
            </a:pPr>
            <a:r>
              <a:rPr b="1" lang="ko-KR" sz="1000">
                <a:solidFill>
                  <a:srgbClr val="3A3838"/>
                </a:solidFill>
                <a:latin typeface="Calibri"/>
                <a:ea typeface="Calibri"/>
                <a:cs typeface="Calibri"/>
                <a:sym typeface="Calibri"/>
              </a:rPr>
              <a:t>태양광보유</a:t>
            </a:r>
            <a:endParaRPr b="1" sz="1000">
              <a:solidFill>
                <a:srgbClr val="3A3838"/>
              </a:solidFill>
              <a:latin typeface="Calibri"/>
              <a:ea typeface="Calibri"/>
              <a:cs typeface="Calibri"/>
              <a:sym typeface="Calibri"/>
            </a:endParaRPr>
          </a:p>
        </p:txBody>
      </p:sp>
      <p:sp>
        <p:nvSpPr>
          <p:cNvPr id="173" name="Google Shape;173;p12"/>
          <p:cNvSpPr txBox="1"/>
          <p:nvPr/>
        </p:nvSpPr>
        <p:spPr>
          <a:xfrm>
            <a:off x="2331125" y="2511100"/>
            <a:ext cx="489300" cy="272700"/>
          </a:xfrm>
          <a:prstGeom prst="rect">
            <a:avLst/>
          </a:prstGeom>
          <a:noFill/>
          <a:ln>
            <a:noFill/>
          </a:ln>
        </p:spPr>
        <p:txBody>
          <a:bodyPr anchorCtr="0" anchor="t" bIns="36000" lIns="72000" spcFirstLastPara="1" rIns="36000" wrap="square" tIns="36000">
            <a:spAutoFit/>
          </a:bodyPr>
          <a:lstStyle/>
          <a:p>
            <a:pPr indent="0" lvl="0" marL="0" marR="0" rtl="0" algn="l">
              <a:lnSpc>
                <a:spcPct val="150000"/>
              </a:lnSpc>
              <a:spcBef>
                <a:spcPts val="0"/>
              </a:spcBef>
              <a:spcAft>
                <a:spcPts val="0"/>
              </a:spcAft>
              <a:buNone/>
            </a:pPr>
            <a:r>
              <a:t/>
            </a:r>
            <a:endParaRPr b="1" i="0" sz="1300" u="none" cap="none" strike="noStrike">
              <a:solidFill>
                <a:srgbClr val="3A3838"/>
              </a:solidFill>
              <a:latin typeface="Calibri"/>
              <a:ea typeface="Calibri"/>
              <a:cs typeface="Calibri"/>
              <a:sym typeface="Calibri"/>
            </a:endParaRPr>
          </a:p>
        </p:txBody>
      </p:sp>
      <p:sp>
        <p:nvSpPr>
          <p:cNvPr id="174" name="Google Shape;174;p12"/>
          <p:cNvSpPr txBox="1"/>
          <p:nvPr/>
        </p:nvSpPr>
        <p:spPr>
          <a:xfrm>
            <a:off x="2142600" y="2459059"/>
            <a:ext cx="969600" cy="177900"/>
          </a:xfrm>
          <a:prstGeom prst="rect">
            <a:avLst/>
          </a:prstGeom>
          <a:noFill/>
          <a:ln>
            <a:noFill/>
          </a:ln>
        </p:spPr>
        <p:txBody>
          <a:bodyPr anchorCtr="0" anchor="ctr" bIns="36000" lIns="72000" spcFirstLastPara="1" rIns="36000" wrap="square" tIns="36000">
            <a:noAutofit/>
          </a:bodyPr>
          <a:lstStyle/>
          <a:p>
            <a:pPr indent="0" lvl="0" marL="0" marR="0" rtl="0" algn="ctr">
              <a:lnSpc>
                <a:spcPct val="150000"/>
              </a:lnSpc>
              <a:spcBef>
                <a:spcPts val="0"/>
              </a:spcBef>
              <a:spcAft>
                <a:spcPts val="1000"/>
              </a:spcAft>
              <a:buNone/>
            </a:pPr>
            <a:r>
              <a:rPr b="1" lang="ko-KR" sz="1300">
                <a:solidFill>
                  <a:srgbClr val="3A3838"/>
                </a:solidFill>
                <a:latin typeface="Calibri"/>
                <a:ea typeface="Calibri"/>
                <a:cs typeface="Calibri"/>
                <a:sym typeface="Calibri"/>
              </a:rPr>
              <a:t>ETC</a:t>
            </a:r>
            <a:endParaRPr b="1" i="0" sz="1300" u="none" cap="none" strike="noStrike">
              <a:solidFill>
                <a:srgbClr val="3A3838"/>
              </a:solidFill>
              <a:latin typeface="Calibri"/>
              <a:ea typeface="Calibri"/>
              <a:cs typeface="Calibri"/>
              <a:sym typeface="Calibri"/>
            </a:endParaRPr>
          </a:p>
        </p:txBody>
      </p:sp>
      <p:cxnSp>
        <p:nvCxnSpPr>
          <p:cNvPr id="175" name="Google Shape;175;p12"/>
          <p:cNvCxnSpPr/>
          <p:nvPr/>
        </p:nvCxnSpPr>
        <p:spPr>
          <a:xfrm rot="10800000">
            <a:off x="7190875" y="2240375"/>
            <a:ext cx="0" cy="345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2"/>
          <p:cNvCxnSpPr/>
          <p:nvPr/>
        </p:nvCxnSpPr>
        <p:spPr>
          <a:xfrm>
            <a:off x="3234350" y="1574475"/>
            <a:ext cx="1092900" cy="0"/>
          </a:xfrm>
          <a:prstGeom prst="straightConnector1">
            <a:avLst/>
          </a:prstGeom>
          <a:noFill/>
          <a:ln cap="flat" cmpd="sng" w="19050">
            <a:solidFill>
              <a:schemeClr val="dk2"/>
            </a:solidFill>
            <a:prstDash val="solid"/>
            <a:round/>
            <a:headEnd len="med" w="med" type="none"/>
            <a:tailEnd len="med" w="med" type="none"/>
          </a:ln>
        </p:spPr>
      </p:cxnSp>
      <p:cxnSp>
        <p:nvCxnSpPr>
          <p:cNvPr id="177" name="Google Shape;177;p12"/>
          <p:cNvCxnSpPr/>
          <p:nvPr/>
        </p:nvCxnSpPr>
        <p:spPr>
          <a:xfrm rot="10800000">
            <a:off x="2667600" y="1930500"/>
            <a:ext cx="0" cy="549600"/>
          </a:xfrm>
          <a:prstGeom prst="straightConnector1">
            <a:avLst/>
          </a:prstGeom>
          <a:noFill/>
          <a:ln cap="flat" cmpd="sng" w="19050">
            <a:solidFill>
              <a:schemeClr val="dk2"/>
            </a:solidFill>
            <a:prstDash val="solid"/>
            <a:round/>
            <a:headEnd len="med" w="med" type="none"/>
            <a:tailEnd len="med" w="med" type="none"/>
          </a:ln>
        </p:spPr>
      </p:cxnSp>
      <p:cxnSp>
        <p:nvCxnSpPr>
          <p:cNvPr id="178" name="Google Shape;178;p12"/>
          <p:cNvCxnSpPr/>
          <p:nvPr/>
        </p:nvCxnSpPr>
        <p:spPr>
          <a:xfrm>
            <a:off x="5579619" y="1574475"/>
            <a:ext cx="717900" cy="3600"/>
          </a:xfrm>
          <a:prstGeom prst="straightConnector1">
            <a:avLst/>
          </a:prstGeom>
          <a:noFill/>
          <a:ln cap="flat" cmpd="sng" w="19050">
            <a:solidFill>
              <a:schemeClr val="dk2"/>
            </a:solidFill>
            <a:prstDash val="solid"/>
            <a:round/>
            <a:headEnd len="med" w="med" type="none"/>
            <a:tailEnd len="med" w="med" type="none"/>
          </a:ln>
        </p:spPr>
      </p:cxnSp>
      <p:cxnSp>
        <p:nvCxnSpPr>
          <p:cNvPr id="179" name="Google Shape;179;p12"/>
          <p:cNvCxnSpPr/>
          <p:nvPr/>
        </p:nvCxnSpPr>
        <p:spPr>
          <a:xfrm>
            <a:off x="33883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12"/>
          <p:cNvCxnSpPr/>
          <p:nvPr/>
        </p:nvCxnSpPr>
        <p:spPr>
          <a:xfrm>
            <a:off x="34645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12"/>
          <p:cNvCxnSpPr/>
          <p:nvPr/>
        </p:nvCxnSpPr>
        <p:spPr>
          <a:xfrm>
            <a:off x="39979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12"/>
          <p:cNvCxnSpPr/>
          <p:nvPr/>
        </p:nvCxnSpPr>
        <p:spPr>
          <a:xfrm>
            <a:off x="40741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12"/>
          <p:cNvCxnSpPr/>
          <p:nvPr/>
        </p:nvCxnSpPr>
        <p:spPr>
          <a:xfrm>
            <a:off x="56743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12"/>
          <p:cNvCxnSpPr/>
          <p:nvPr/>
        </p:nvCxnSpPr>
        <p:spPr>
          <a:xfrm>
            <a:off x="57505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12"/>
          <p:cNvCxnSpPr/>
          <p:nvPr/>
        </p:nvCxnSpPr>
        <p:spPr>
          <a:xfrm>
            <a:off x="61315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12"/>
          <p:cNvCxnSpPr/>
          <p:nvPr/>
        </p:nvCxnSpPr>
        <p:spPr>
          <a:xfrm>
            <a:off x="6207750" y="14732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12"/>
          <p:cNvCxnSpPr/>
          <p:nvPr/>
        </p:nvCxnSpPr>
        <p:spPr>
          <a:xfrm>
            <a:off x="2664450" y="18923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2"/>
          <p:cNvCxnSpPr/>
          <p:nvPr/>
        </p:nvCxnSpPr>
        <p:spPr>
          <a:xfrm>
            <a:off x="2664450" y="19685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12"/>
          <p:cNvCxnSpPr/>
          <p:nvPr/>
        </p:nvCxnSpPr>
        <p:spPr>
          <a:xfrm>
            <a:off x="2664450" y="2197100"/>
            <a:ext cx="0" cy="259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12"/>
          <p:cNvCxnSpPr/>
          <p:nvPr/>
        </p:nvCxnSpPr>
        <p:spPr>
          <a:xfrm>
            <a:off x="2664450" y="2273300"/>
            <a:ext cx="0" cy="25920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12"/>
          <p:cNvSpPr txBox="1"/>
          <p:nvPr>
            <p:ph type="title"/>
          </p:nvPr>
        </p:nvSpPr>
        <p:spPr>
          <a:xfrm>
            <a:off x="345528" y="209750"/>
            <a:ext cx="5674200" cy="360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7647"/>
              <a:buFont typeface="Calibri"/>
              <a:buNone/>
            </a:pPr>
            <a:r>
              <a:rPr lang="ko-KR" sz="1700">
                <a:latin typeface="Calibri"/>
                <a:ea typeface="Calibri"/>
                <a:cs typeface="Calibri"/>
                <a:sym typeface="Calibri"/>
              </a:rPr>
              <a:t>3. </a:t>
            </a:r>
            <a:r>
              <a:rPr lang="ko-KR" sz="1700"/>
              <a:t>데이터 분석</a:t>
            </a:r>
            <a:r>
              <a:rPr lang="ko-KR" sz="1700">
                <a:latin typeface="Calibri"/>
                <a:ea typeface="Calibri"/>
                <a:cs typeface="Calibri"/>
                <a:sym typeface="Calibri"/>
              </a:rPr>
              <a:t>  –  1) </a:t>
            </a:r>
            <a:r>
              <a:rPr lang="ko-KR" sz="1700">
                <a:latin typeface="Malgun Gothic"/>
                <a:ea typeface="Malgun Gothic"/>
                <a:cs typeface="Malgun Gothic"/>
                <a:sym typeface="Malgun Gothic"/>
              </a:rPr>
              <a:t>데이터에 귀를 귀울여 보았습니다.</a:t>
            </a:r>
            <a:r>
              <a:rPr lang="ko-KR" sz="1700"/>
              <a:t> (1/2)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4324225" y="1719375"/>
            <a:ext cx="5028600" cy="6849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8" name="Google Shape;198;p13"/>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1) </a:t>
            </a:r>
            <a:r>
              <a:rPr lang="ko-KR" sz="1700">
                <a:latin typeface="Malgun Gothic"/>
                <a:ea typeface="Malgun Gothic"/>
                <a:cs typeface="Malgun Gothic"/>
                <a:sym typeface="Malgun Gothic"/>
              </a:rPr>
              <a:t>데이터에 귀를 귀울여 보았습니다.</a:t>
            </a:r>
            <a:r>
              <a:rPr lang="ko-KR" sz="1700"/>
              <a:t> (1/2) </a:t>
            </a:r>
            <a:endParaRPr/>
          </a:p>
        </p:txBody>
      </p:sp>
      <p:sp>
        <p:nvSpPr>
          <p:cNvPr id="199" name="Google Shape;199;p13"/>
          <p:cNvSpPr txBox="1"/>
          <p:nvPr/>
        </p:nvSpPr>
        <p:spPr>
          <a:xfrm>
            <a:off x="2930206" y="729636"/>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제공된 Test 데이터의 결측치 확인</a:t>
            </a:r>
            <a:endParaRPr/>
          </a:p>
        </p:txBody>
      </p:sp>
      <p:cxnSp>
        <p:nvCxnSpPr>
          <p:cNvPr id="200" name="Google Shape;200;p13"/>
          <p:cNvCxnSpPr/>
          <p:nvPr/>
        </p:nvCxnSpPr>
        <p:spPr>
          <a:xfrm flipH="1" rot="10800000">
            <a:off x="401334" y="1042722"/>
            <a:ext cx="8867100" cy="20100"/>
          </a:xfrm>
          <a:prstGeom prst="straightConnector1">
            <a:avLst/>
          </a:prstGeom>
          <a:noFill/>
          <a:ln cap="flat" cmpd="sng" w="12700">
            <a:solidFill>
              <a:srgbClr val="000000"/>
            </a:solidFill>
            <a:prstDash val="solid"/>
            <a:round/>
            <a:headEnd len="sm" w="sm" type="none"/>
            <a:tailEnd len="sm" w="sm" type="none"/>
          </a:ln>
        </p:spPr>
      </p:cxnSp>
      <p:sp>
        <p:nvSpPr>
          <p:cNvPr id="201" name="Google Shape;201;p13"/>
          <p:cNvSpPr txBox="1"/>
          <p:nvPr/>
        </p:nvSpPr>
        <p:spPr>
          <a:xfrm>
            <a:off x="-463300" y="1339113"/>
            <a:ext cx="3874800" cy="257400"/>
          </a:xfrm>
          <a:prstGeom prst="rect">
            <a:avLst/>
          </a:prstGeom>
          <a:noFill/>
          <a:ln>
            <a:noFill/>
          </a:ln>
        </p:spPr>
        <p:txBody>
          <a:bodyPr anchorCtr="0" anchor="t" bIns="36000" lIns="72000" spcFirstLastPara="1" rIns="36000" wrap="square" tIns="36000">
            <a:spAutoFit/>
          </a:bodyPr>
          <a:lstStyle/>
          <a:p>
            <a:pPr indent="0" lvl="0" marL="914400" marR="0" rtl="0" algn="ctr">
              <a:lnSpc>
                <a:spcPct val="120000"/>
              </a:lnSpc>
              <a:spcBef>
                <a:spcPts val="0"/>
              </a:spcBef>
              <a:spcAft>
                <a:spcPts val="0"/>
              </a:spcAft>
              <a:buNone/>
            </a:pPr>
            <a:r>
              <a:rPr b="1" lang="ko-KR" sz="1200"/>
              <a:t>01 결측치가 불규칙적으로 분포한 변수</a:t>
            </a:r>
            <a:endParaRPr b="1" sz="1200">
              <a:solidFill>
                <a:srgbClr val="A61C00"/>
              </a:solidFill>
            </a:endParaRPr>
          </a:p>
        </p:txBody>
      </p:sp>
      <p:sp>
        <p:nvSpPr>
          <p:cNvPr id="202" name="Google Shape;202;p13"/>
          <p:cNvSpPr txBox="1"/>
          <p:nvPr/>
        </p:nvSpPr>
        <p:spPr>
          <a:xfrm>
            <a:off x="-513075" y="2814163"/>
            <a:ext cx="3874800" cy="257400"/>
          </a:xfrm>
          <a:prstGeom prst="rect">
            <a:avLst/>
          </a:prstGeom>
          <a:noFill/>
          <a:ln>
            <a:noFill/>
          </a:ln>
        </p:spPr>
        <p:txBody>
          <a:bodyPr anchorCtr="0" anchor="t" bIns="36000" lIns="72000" spcFirstLastPara="1" rIns="36000" wrap="square" tIns="36000">
            <a:spAutoFit/>
          </a:bodyPr>
          <a:lstStyle/>
          <a:p>
            <a:pPr indent="0" lvl="0" marL="914400" marR="0" rtl="0" algn="ctr">
              <a:lnSpc>
                <a:spcPct val="120000"/>
              </a:lnSpc>
              <a:spcBef>
                <a:spcPts val="0"/>
              </a:spcBef>
              <a:spcAft>
                <a:spcPts val="0"/>
              </a:spcAft>
              <a:buNone/>
            </a:pPr>
            <a:r>
              <a:rPr b="1" lang="ko-KR" sz="1200"/>
              <a:t>02 결측치가 규칙적으로 분포한 변수</a:t>
            </a:r>
            <a:endParaRPr b="1" sz="1200">
              <a:solidFill>
                <a:srgbClr val="A61C00"/>
              </a:solidFill>
            </a:endParaRPr>
          </a:p>
        </p:txBody>
      </p:sp>
      <p:sp>
        <p:nvSpPr>
          <p:cNvPr id="203" name="Google Shape;203;p13"/>
          <p:cNvSpPr txBox="1"/>
          <p:nvPr/>
        </p:nvSpPr>
        <p:spPr>
          <a:xfrm>
            <a:off x="887417" y="1719365"/>
            <a:ext cx="2125800" cy="276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1) 비전기냉방설비</a:t>
            </a:r>
            <a:endParaRPr sz="1200"/>
          </a:p>
        </p:txBody>
      </p:sp>
      <p:sp>
        <p:nvSpPr>
          <p:cNvPr id="204" name="Google Shape;204;p13"/>
          <p:cNvSpPr txBox="1"/>
          <p:nvPr/>
        </p:nvSpPr>
        <p:spPr>
          <a:xfrm>
            <a:off x="887416" y="2205924"/>
            <a:ext cx="2125800" cy="276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2) 태양열발전기 보유 유무</a:t>
            </a:r>
            <a:endParaRPr sz="1200">
              <a:solidFill>
                <a:schemeClr val="dk1"/>
              </a:solidFill>
              <a:latin typeface="Arial"/>
              <a:ea typeface="Arial"/>
              <a:cs typeface="Arial"/>
              <a:sym typeface="Arial"/>
            </a:endParaRPr>
          </a:p>
        </p:txBody>
      </p:sp>
      <p:sp>
        <p:nvSpPr>
          <p:cNvPr id="205" name="Google Shape;205;p13"/>
          <p:cNvSpPr txBox="1"/>
          <p:nvPr/>
        </p:nvSpPr>
        <p:spPr>
          <a:xfrm>
            <a:off x="4462500" y="1798375"/>
            <a:ext cx="2234700" cy="5157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100">
                <a:solidFill>
                  <a:schemeClr val="dk1"/>
                </a:solidFill>
              </a:rPr>
              <a:t>Test 데이터의 건물 종류가 </a:t>
            </a:r>
            <a:endParaRPr sz="1100">
              <a:solidFill>
                <a:schemeClr val="dk1"/>
              </a:solidFill>
            </a:endParaRPr>
          </a:p>
          <a:p>
            <a:pPr indent="0" lvl="0" marL="0" marR="0" rtl="0" algn="just">
              <a:lnSpc>
                <a:spcPct val="150000"/>
              </a:lnSpc>
              <a:spcBef>
                <a:spcPts val="0"/>
              </a:spcBef>
              <a:spcAft>
                <a:spcPts val="0"/>
              </a:spcAft>
              <a:buNone/>
            </a:pPr>
            <a:r>
              <a:rPr lang="ko-KR" sz="1100">
                <a:solidFill>
                  <a:schemeClr val="dk1"/>
                </a:solidFill>
              </a:rPr>
              <a:t>Train 데이터의 건물 종류와 동일</a:t>
            </a:r>
            <a:endParaRPr sz="1100">
              <a:solidFill>
                <a:schemeClr val="dk1"/>
              </a:solidFill>
            </a:endParaRPr>
          </a:p>
        </p:txBody>
      </p:sp>
      <p:sp>
        <p:nvSpPr>
          <p:cNvPr id="206" name="Google Shape;206;p13"/>
          <p:cNvSpPr txBox="1"/>
          <p:nvPr/>
        </p:nvSpPr>
        <p:spPr>
          <a:xfrm>
            <a:off x="7371225" y="1804700"/>
            <a:ext cx="1632900" cy="515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100">
                <a:solidFill>
                  <a:schemeClr val="dk1"/>
                </a:solidFill>
              </a:rPr>
              <a:t>Train 데이터의 값으로 결측치 보간</a:t>
            </a:r>
            <a:endParaRPr b="1" sz="1100">
              <a:solidFill>
                <a:schemeClr val="dk1"/>
              </a:solidFill>
            </a:endParaRPr>
          </a:p>
        </p:txBody>
      </p:sp>
      <p:sp>
        <p:nvSpPr>
          <p:cNvPr id="207" name="Google Shape;207;p13"/>
          <p:cNvSpPr/>
          <p:nvPr/>
        </p:nvSpPr>
        <p:spPr>
          <a:xfrm>
            <a:off x="6799085" y="1884789"/>
            <a:ext cx="231300" cy="253800"/>
          </a:xfrm>
          <a:prstGeom prst="rightArrow">
            <a:avLst>
              <a:gd fmla="val 50000" name="adj1"/>
              <a:gd fmla="val 50000" name="adj2"/>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endParaRPr>
          </a:p>
        </p:txBody>
      </p:sp>
      <p:cxnSp>
        <p:nvCxnSpPr>
          <p:cNvPr id="208" name="Google Shape;208;p13"/>
          <p:cNvCxnSpPr>
            <a:stCxn id="203" idx="3"/>
          </p:cNvCxnSpPr>
          <p:nvPr/>
        </p:nvCxnSpPr>
        <p:spPr>
          <a:xfrm>
            <a:off x="3013217" y="1857815"/>
            <a:ext cx="1311000" cy="233400"/>
          </a:xfrm>
          <a:prstGeom prst="straightConnector1">
            <a:avLst/>
          </a:prstGeom>
          <a:noFill/>
          <a:ln cap="flat" cmpd="sng" w="9525">
            <a:solidFill>
              <a:srgbClr val="FF0000"/>
            </a:solidFill>
            <a:prstDash val="solid"/>
            <a:miter lim="800000"/>
            <a:headEnd len="sm" w="sm" type="none"/>
            <a:tailEnd len="sm" w="sm" type="none"/>
          </a:ln>
        </p:spPr>
      </p:cxnSp>
      <p:cxnSp>
        <p:nvCxnSpPr>
          <p:cNvPr id="209" name="Google Shape;209;p13"/>
          <p:cNvCxnSpPr>
            <a:stCxn id="204" idx="3"/>
          </p:cNvCxnSpPr>
          <p:nvPr/>
        </p:nvCxnSpPr>
        <p:spPr>
          <a:xfrm flipH="1" rot="10800000">
            <a:off x="3013216" y="2095074"/>
            <a:ext cx="1311000" cy="249300"/>
          </a:xfrm>
          <a:prstGeom prst="straightConnector1">
            <a:avLst/>
          </a:prstGeom>
          <a:noFill/>
          <a:ln cap="flat" cmpd="sng" w="9525">
            <a:solidFill>
              <a:srgbClr val="FF0000"/>
            </a:solidFill>
            <a:prstDash val="solid"/>
            <a:miter lim="800000"/>
            <a:headEnd len="sm" w="sm" type="none"/>
            <a:tailEnd len="sm" w="sm" type="none"/>
          </a:ln>
        </p:spPr>
      </p:cxnSp>
      <p:sp>
        <p:nvSpPr>
          <p:cNvPr id="210" name="Google Shape;210;p13"/>
          <p:cNvSpPr txBox="1"/>
          <p:nvPr/>
        </p:nvSpPr>
        <p:spPr>
          <a:xfrm>
            <a:off x="887430" y="3112950"/>
            <a:ext cx="6471000" cy="554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1) 3시간 단위 (0, 3, 6, 9, 12, 15, 18, 21)로 분포한 변수</a:t>
            </a:r>
            <a:endParaRPr sz="1200">
              <a:solidFill>
                <a:schemeClr val="dk1"/>
              </a:solidFill>
              <a:latin typeface="Arial"/>
              <a:ea typeface="Arial"/>
              <a:cs typeface="Arial"/>
              <a:sym typeface="Arial"/>
            </a:endParaRPr>
          </a:p>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   - 기온(°C), 풍속(m/s), 습도(%), 일조(hr)</a:t>
            </a:r>
            <a:endParaRPr sz="1200"/>
          </a:p>
        </p:txBody>
      </p:sp>
      <p:sp>
        <p:nvSpPr>
          <p:cNvPr id="211" name="Google Shape;211;p13"/>
          <p:cNvSpPr txBox="1"/>
          <p:nvPr/>
        </p:nvSpPr>
        <p:spPr>
          <a:xfrm>
            <a:off x="887432" y="3838219"/>
            <a:ext cx="6471000" cy="554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2) 6시간 단위 (0, 6, 12, 18)로 분포한 변수</a:t>
            </a:r>
            <a:endParaRPr sz="1200">
              <a:solidFill>
                <a:schemeClr val="dk1"/>
              </a:solidFill>
              <a:latin typeface="Arial"/>
              <a:ea typeface="Arial"/>
              <a:cs typeface="Arial"/>
              <a:sym typeface="Arial"/>
            </a:endParaRPr>
          </a:p>
          <a:p>
            <a:pPr indent="0" lvl="0" marL="0" marR="0" rtl="0" algn="just">
              <a:lnSpc>
                <a:spcPct val="150000"/>
              </a:lnSpc>
              <a:spcBef>
                <a:spcPts val="0"/>
              </a:spcBef>
              <a:spcAft>
                <a:spcPts val="0"/>
              </a:spcAft>
              <a:buNone/>
            </a:pPr>
            <a:r>
              <a:rPr lang="ko-KR" sz="1200">
                <a:solidFill>
                  <a:schemeClr val="dk1"/>
                </a:solidFill>
                <a:latin typeface="Arial"/>
                <a:ea typeface="Arial"/>
                <a:cs typeface="Arial"/>
                <a:sym typeface="Arial"/>
              </a:rPr>
              <a:t>   - 강수량(mm)</a:t>
            </a:r>
            <a:endParaRPr sz="1200"/>
          </a:p>
        </p:txBody>
      </p:sp>
      <p:sp>
        <p:nvSpPr>
          <p:cNvPr id="212" name="Google Shape;212;p13"/>
          <p:cNvSpPr/>
          <p:nvPr/>
        </p:nvSpPr>
        <p:spPr>
          <a:xfrm>
            <a:off x="3211950" y="3390050"/>
            <a:ext cx="558000" cy="276900"/>
          </a:xfrm>
          <a:prstGeom prst="rect">
            <a:avLst/>
          </a:prstGeom>
          <a:noFill/>
          <a:ln cap="flat" cmpd="sng" w="127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3" name="Google Shape;213;p13"/>
          <p:cNvSpPr/>
          <p:nvPr/>
        </p:nvSpPr>
        <p:spPr>
          <a:xfrm>
            <a:off x="2904325" y="4163575"/>
            <a:ext cx="2490000" cy="667200"/>
          </a:xfrm>
          <a:prstGeom prst="rect">
            <a:avLst/>
          </a:prstGeom>
          <a:noFill/>
          <a:ln cap="flat" cmpd="sng" w="127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000">
                <a:solidFill>
                  <a:schemeClr val="dk1"/>
                </a:solidFill>
                <a:latin typeface="Arial"/>
                <a:ea typeface="Arial"/>
                <a:cs typeface="Arial"/>
                <a:sym typeface="Arial"/>
              </a:rPr>
              <a:t>변수 특성 상, 같은 시간대에 비슷한 값을 가질 가능성이 크므로, 최근 기록된 일조값으로 결측치 보간(pad)</a:t>
            </a:r>
            <a:endParaRPr sz="1000">
              <a:solidFill>
                <a:schemeClr val="dk1"/>
              </a:solidFill>
              <a:latin typeface="Arial"/>
              <a:ea typeface="Arial"/>
              <a:cs typeface="Arial"/>
              <a:sym typeface="Arial"/>
            </a:endParaRPr>
          </a:p>
        </p:txBody>
      </p:sp>
      <p:pic>
        <p:nvPicPr>
          <p:cNvPr descr="https://lh7-us.googleusercontent.com/b5rEFs1M8_BNga5qLsL6uU1IAaGPBNSQRcBSzeft6QCFW-u4sexNtUeFFu85gmYEwbtKUvjENrpSgf_EF8YVzwdTqa1WyJiv495R7yoHTtpBcEmdgPfoD6zbpycyGSIXMs9cCZbfOit2JS7YfUsaW98NEQ=s2048" id="214" name="Google Shape;214;p13"/>
          <p:cNvPicPr preferRelativeResize="0"/>
          <p:nvPr/>
        </p:nvPicPr>
        <p:blipFill rotWithShape="1">
          <a:blip r:embed="rId3">
            <a:alphaModFix/>
          </a:blip>
          <a:srcRect b="0" l="0" r="0" t="0"/>
          <a:stretch/>
        </p:blipFill>
        <p:spPr>
          <a:xfrm>
            <a:off x="344502" y="4936131"/>
            <a:ext cx="5473236" cy="1609368"/>
          </a:xfrm>
          <a:prstGeom prst="rect">
            <a:avLst/>
          </a:prstGeom>
          <a:noFill/>
          <a:ln>
            <a:noFill/>
          </a:ln>
        </p:spPr>
      </p:pic>
      <p:cxnSp>
        <p:nvCxnSpPr>
          <p:cNvPr id="215" name="Google Shape;215;p13"/>
          <p:cNvCxnSpPr>
            <a:endCxn id="213" idx="0"/>
          </p:cNvCxnSpPr>
          <p:nvPr/>
        </p:nvCxnSpPr>
        <p:spPr>
          <a:xfrm>
            <a:off x="3526825" y="3676375"/>
            <a:ext cx="622500" cy="487200"/>
          </a:xfrm>
          <a:prstGeom prst="straightConnector1">
            <a:avLst/>
          </a:prstGeom>
          <a:noFill/>
          <a:ln cap="flat" cmpd="sng" w="12700">
            <a:solidFill>
              <a:srgbClr val="0000FF"/>
            </a:solidFill>
            <a:prstDash val="solid"/>
            <a:miter lim="800000"/>
            <a:headEnd len="sm" w="sm" type="none"/>
            <a:tailEnd len="sm" w="sm" type="none"/>
          </a:ln>
        </p:spPr>
      </p:cxnSp>
      <p:graphicFrame>
        <p:nvGraphicFramePr>
          <p:cNvPr id="216" name="Google Shape;216;p13"/>
          <p:cNvGraphicFramePr/>
          <p:nvPr/>
        </p:nvGraphicFramePr>
        <p:xfrm>
          <a:off x="6007916" y="2972557"/>
          <a:ext cx="3000000" cy="3000000"/>
        </p:xfrm>
        <a:graphic>
          <a:graphicData uri="http://schemas.openxmlformats.org/drawingml/2006/table">
            <a:tbl>
              <a:tblPr bandRow="1" firstRow="1">
                <a:noFill/>
                <a:tableStyleId>{ED7C26DE-7F4E-4729-90B4-677F137A77D9}</a:tableStyleId>
              </a:tblPr>
              <a:tblGrid>
                <a:gridCol w="1525400"/>
                <a:gridCol w="2043000"/>
              </a:tblGrid>
              <a:tr h="525925">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보간법</a:t>
                      </a:r>
                      <a:endParaRPr sz="1200" u="none" cap="none" strike="noStrike">
                        <a:latin typeface="Arial"/>
                        <a:ea typeface="Arial"/>
                        <a:cs typeface="Arial"/>
                        <a:sym typeface="Arial"/>
                      </a:endParaRPr>
                    </a:p>
                  </a:txBody>
                  <a:tcPr marT="45725" marB="45725" marR="74300" marL="74300" anchor="ctr">
                    <a:lnL cap="flat" cmpd="sng" w="12700">
                      <a:solidFill>
                        <a:srgbClr val="0000F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0000F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alpha val="48630"/>
                      </a:srgbClr>
                    </a:solidFill>
                  </a:tcPr>
                </a:tc>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특징</a:t>
                      </a:r>
                      <a:endParaRPr sz="1200" u="none" cap="none" strike="noStrike">
                        <a:latin typeface="Arial"/>
                        <a:ea typeface="Arial"/>
                        <a:cs typeface="Arial"/>
                        <a:sym typeface="Arial"/>
                      </a:endParaRPr>
                    </a:p>
                  </a:txBody>
                  <a:tcPr marT="45725" marB="45725" marR="74300" marL="74300" anchor="ctr">
                    <a:lnL cap="flat" cmpd="sng" w="12700">
                      <a:solidFill>
                        <a:srgbClr val="BFBFBF"/>
                      </a:solidFill>
                      <a:prstDash val="solid"/>
                      <a:round/>
                      <a:headEnd len="sm" w="sm" type="none"/>
                      <a:tailEnd len="sm" w="sm" type="none"/>
                    </a:lnL>
                    <a:lnR cap="flat" cmpd="sng" w="12700">
                      <a:solidFill>
                        <a:srgbClr val="0000FF"/>
                      </a:solidFill>
                      <a:prstDash val="solid"/>
                      <a:round/>
                      <a:headEnd len="sm" w="sm" type="none"/>
                      <a:tailEnd len="sm" w="sm" type="none"/>
                    </a:lnR>
                    <a:lnT cap="flat" cmpd="sng" w="12700">
                      <a:solidFill>
                        <a:srgbClr val="0000F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alpha val="48630"/>
                      </a:srgbClr>
                    </a:solidFill>
                  </a:tcPr>
                </a:tc>
              </a:tr>
              <a:tr h="525925">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pad</a:t>
                      </a:r>
                      <a:endParaRPr sz="1200" u="none" cap="none" strike="noStrike">
                        <a:latin typeface="Arial"/>
                        <a:ea typeface="Arial"/>
                        <a:cs typeface="Arial"/>
                        <a:sym typeface="Arial"/>
                      </a:endParaRPr>
                    </a:p>
                  </a:txBody>
                  <a:tcPr marT="63500" marB="63500" marR="51600" marL="51600" anchor="ctr">
                    <a:lnL cap="flat" cmpd="sng" w="12700">
                      <a:solidFill>
                        <a:srgbClr val="0000F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마지막 값을 반복하여 채움</a:t>
                      </a:r>
                      <a:endParaRPr sz="1200" u="none" cap="none" strike="noStrike">
                        <a:latin typeface="Arial"/>
                        <a:ea typeface="Arial"/>
                        <a:cs typeface="Arial"/>
                        <a:sym typeface="Arial"/>
                      </a:endParaRPr>
                    </a:p>
                  </a:txBody>
                  <a:tcPr marT="63500" marB="63500" marR="51600" marL="51600" anchor="ctr">
                    <a:lnL cap="flat" cmpd="sng" w="12700">
                      <a:solidFill>
                        <a:srgbClr val="BFBFBF"/>
                      </a:solidFill>
                      <a:prstDash val="solid"/>
                      <a:round/>
                      <a:headEnd len="sm" w="sm" type="none"/>
                      <a:tailEnd len="sm" w="sm" type="none"/>
                    </a:lnL>
                    <a:lnR cap="flat" cmpd="sng" w="12700">
                      <a:solidFill>
                        <a:srgbClr val="0000F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525925">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linear</a:t>
                      </a:r>
                      <a:endParaRPr sz="1200" u="none" cap="none" strike="noStrike">
                        <a:latin typeface="Arial"/>
                        <a:ea typeface="Arial"/>
                        <a:cs typeface="Arial"/>
                        <a:sym typeface="Arial"/>
                      </a:endParaRPr>
                    </a:p>
                  </a:txBody>
                  <a:tcPr marT="63500" marB="63500" marR="51600" marL="51600" anchor="ctr">
                    <a:lnL cap="flat" cmpd="sng" w="12700">
                      <a:solidFill>
                        <a:srgbClr val="0000F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직선 방정식으로 보간</a:t>
                      </a:r>
                      <a:endParaRPr sz="1200" u="none" cap="none" strike="noStrike">
                        <a:latin typeface="Arial"/>
                        <a:ea typeface="Arial"/>
                        <a:cs typeface="Arial"/>
                        <a:sym typeface="Arial"/>
                      </a:endParaRPr>
                    </a:p>
                  </a:txBody>
                  <a:tcPr marT="63500" marB="63500" marR="51600" marL="51600" anchor="ctr">
                    <a:lnL cap="flat" cmpd="sng" w="12700">
                      <a:solidFill>
                        <a:srgbClr val="BFBFBF"/>
                      </a:solidFill>
                      <a:prstDash val="solid"/>
                      <a:round/>
                      <a:headEnd len="sm" w="sm" type="none"/>
                      <a:tailEnd len="sm" w="sm" type="none"/>
                    </a:lnL>
                    <a:lnR cap="flat" cmpd="sng" w="12700">
                      <a:solidFill>
                        <a:srgbClr val="0000F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525925">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quadratic</a:t>
                      </a:r>
                      <a:endParaRPr sz="1200" u="none" cap="none" strike="noStrike">
                        <a:latin typeface="Arial"/>
                        <a:ea typeface="Arial"/>
                        <a:cs typeface="Arial"/>
                        <a:sym typeface="Arial"/>
                      </a:endParaRPr>
                    </a:p>
                  </a:txBody>
                  <a:tcPr marT="63500" marB="63500" marR="51600" marL="51600" anchor="ctr">
                    <a:lnL cap="flat" cmpd="sng" w="12700">
                      <a:solidFill>
                        <a:srgbClr val="0000F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2차 다항식으로 보간</a:t>
                      </a:r>
                      <a:endParaRPr sz="1200" u="none" cap="none" strike="noStrike">
                        <a:latin typeface="Arial"/>
                        <a:ea typeface="Arial"/>
                        <a:cs typeface="Arial"/>
                        <a:sym typeface="Arial"/>
                      </a:endParaRPr>
                    </a:p>
                  </a:txBody>
                  <a:tcPr marT="63500" marB="63500" marR="51600" marL="51600" anchor="ctr">
                    <a:lnL cap="flat" cmpd="sng" w="12700">
                      <a:solidFill>
                        <a:srgbClr val="BFBFBF"/>
                      </a:solidFill>
                      <a:prstDash val="solid"/>
                      <a:round/>
                      <a:headEnd len="sm" w="sm" type="none"/>
                      <a:tailEnd len="sm" w="sm" type="none"/>
                    </a:lnL>
                    <a:lnR cap="flat" cmpd="sng" w="12700">
                      <a:solidFill>
                        <a:srgbClr val="0000F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559200">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cubic</a:t>
                      </a:r>
                      <a:endParaRPr sz="1200" u="none" cap="none" strike="noStrike">
                        <a:latin typeface="Arial"/>
                        <a:ea typeface="Arial"/>
                        <a:cs typeface="Arial"/>
                        <a:sym typeface="Arial"/>
                      </a:endParaRPr>
                    </a:p>
                  </a:txBody>
                  <a:tcPr marT="63500" marB="63500" marR="51600" marL="51600" anchor="ctr">
                    <a:lnL cap="flat" cmpd="sng" w="12700">
                      <a:solidFill>
                        <a:srgbClr val="0000F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0000FF"/>
                      </a:solidFill>
                      <a:prstDash val="solid"/>
                      <a:round/>
                      <a:headEnd len="sm" w="sm" type="none"/>
                      <a:tailEnd len="sm" w="sm" type="none"/>
                    </a:lnB>
                  </a:tcPr>
                </a:tc>
                <a:tc>
                  <a:txBody>
                    <a:bodyPr/>
                    <a:lstStyle/>
                    <a:p>
                      <a:pPr indent="0" lvl="0" marL="0" marR="0" rtl="0" algn="ctr">
                        <a:spcBef>
                          <a:spcPts val="0"/>
                        </a:spcBef>
                        <a:spcAft>
                          <a:spcPts val="0"/>
                        </a:spcAft>
                        <a:buNone/>
                      </a:pPr>
                      <a:r>
                        <a:rPr lang="ko-KR" sz="1200" u="none" cap="none" strike="noStrike">
                          <a:latin typeface="Arial"/>
                          <a:ea typeface="Arial"/>
                          <a:cs typeface="Arial"/>
                          <a:sym typeface="Arial"/>
                        </a:rPr>
                        <a:t>3차 다항식으로 보간</a:t>
                      </a:r>
                      <a:endParaRPr sz="1200" u="none" cap="none" strike="noStrike">
                        <a:latin typeface="Arial"/>
                        <a:ea typeface="Arial"/>
                        <a:cs typeface="Arial"/>
                        <a:sym typeface="Arial"/>
                      </a:endParaRPr>
                    </a:p>
                  </a:txBody>
                  <a:tcPr marT="63500" marB="63500" marR="51600" marL="51600" anchor="ctr">
                    <a:lnL cap="flat" cmpd="sng" w="12700">
                      <a:solidFill>
                        <a:srgbClr val="BFBFBF"/>
                      </a:solidFill>
                      <a:prstDash val="solid"/>
                      <a:round/>
                      <a:headEnd len="sm" w="sm" type="none"/>
                      <a:tailEnd len="sm" w="sm" type="none"/>
                    </a:lnL>
                    <a:lnR cap="flat" cmpd="sng" w="12700">
                      <a:solidFill>
                        <a:srgbClr val="0000F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0000FF"/>
                      </a:solidFill>
                      <a:prstDash val="solid"/>
                      <a:round/>
                      <a:headEnd len="sm" w="sm" type="none"/>
                      <a:tailEnd len="sm" w="sm" type="none"/>
                    </a:lnB>
                  </a:tcPr>
                </a:tc>
              </a:tr>
            </a:tbl>
          </a:graphicData>
        </a:graphic>
      </p:graphicFrame>
      <p:cxnSp>
        <p:nvCxnSpPr>
          <p:cNvPr id="217" name="Google Shape;217;p13"/>
          <p:cNvCxnSpPr/>
          <p:nvPr/>
        </p:nvCxnSpPr>
        <p:spPr>
          <a:xfrm flipH="1" rot="10800000">
            <a:off x="5173227" y="2972548"/>
            <a:ext cx="834600" cy="16500"/>
          </a:xfrm>
          <a:prstGeom prst="straightConnector1">
            <a:avLst/>
          </a:prstGeom>
          <a:noFill/>
          <a:ln cap="flat" cmpd="sng" w="9525">
            <a:solidFill>
              <a:srgbClr val="0000FF"/>
            </a:solidFill>
            <a:prstDash val="solid"/>
            <a:miter lim="800000"/>
            <a:headEnd len="sm" w="sm" type="none"/>
            <a:tailEnd len="sm" w="sm" type="none"/>
          </a:ln>
        </p:spPr>
      </p:cxnSp>
      <p:cxnSp>
        <p:nvCxnSpPr>
          <p:cNvPr id="218" name="Google Shape;218;p13"/>
          <p:cNvCxnSpPr/>
          <p:nvPr/>
        </p:nvCxnSpPr>
        <p:spPr>
          <a:xfrm flipH="1" rot="10800000">
            <a:off x="5173227" y="2972413"/>
            <a:ext cx="834600" cy="894300"/>
          </a:xfrm>
          <a:prstGeom prst="straightConnector1">
            <a:avLst/>
          </a:prstGeom>
          <a:noFill/>
          <a:ln cap="flat" cmpd="sng" w="9525">
            <a:solidFill>
              <a:srgbClr val="0000FF"/>
            </a:solidFill>
            <a:prstDash val="solid"/>
            <a:miter lim="800000"/>
            <a:headEnd len="sm" w="sm" type="none"/>
            <a:tailEnd len="sm" w="sm" type="none"/>
          </a:ln>
        </p:spPr>
      </p:cxnSp>
      <p:sp>
        <p:nvSpPr>
          <p:cNvPr id="219" name="Google Shape;219;p13"/>
          <p:cNvSpPr txBox="1"/>
          <p:nvPr/>
        </p:nvSpPr>
        <p:spPr>
          <a:xfrm>
            <a:off x="-762050" y="4717950"/>
            <a:ext cx="3874800" cy="257400"/>
          </a:xfrm>
          <a:prstGeom prst="rect">
            <a:avLst/>
          </a:prstGeom>
          <a:noFill/>
          <a:ln>
            <a:noFill/>
          </a:ln>
        </p:spPr>
        <p:txBody>
          <a:bodyPr anchorCtr="0" anchor="t" bIns="36000" lIns="72000" spcFirstLastPara="1" rIns="36000" wrap="square" tIns="36000">
            <a:spAutoFit/>
          </a:bodyPr>
          <a:lstStyle/>
          <a:p>
            <a:pPr indent="0" lvl="0" marL="914400" marR="0" rtl="0" algn="ctr">
              <a:lnSpc>
                <a:spcPct val="120000"/>
              </a:lnSpc>
              <a:spcBef>
                <a:spcPts val="0"/>
              </a:spcBef>
              <a:spcAft>
                <a:spcPts val="0"/>
              </a:spcAft>
              <a:buNone/>
            </a:pPr>
            <a:r>
              <a:rPr b="1" lang="ko-KR" sz="1200"/>
              <a:t>(예시) 강수량 분포 그래프 </a:t>
            </a:r>
            <a:endParaRPr b="1" sz="1200">
              <a:solidFill>
                <a:srgbClr val="A61C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345528" y="209750"/>
            <a:ext cx="5680800" cy="360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ko-KR" sz="1700"/>
              <a:t>3. 데이터 분석  –  1) </a:t>
            </a:r>
            <a:r>
              <a:rPr lang="ko-KR" sz="1700">
                <a:latin typeface="Malgun Gothic"/>
                <a:ea typeface="Malgun Gothic"/>
                <a:cs typeface="Malgun Gothic"/>
                <a:sym typeface="Malgun Gothic"/>
              </a:rPr>
              <a:t>데이터에 귀를 귀울여 보았습니다.</a:t>
            </a:r>
            <a:r>
              <a:rPr lang="ko-KR" sz="1700"/>
              <a:t> </a:t>
            </a:r>
            <a:r>
              <a:rPr lang="ko-KR" sz="1700"/>
              <a:t>(1/2) </a:t>
            </a:r>
            <a:endParaRPr/>
          </a:p>
        </p:txBody>
      </p:sp>
      <p:pic>
        <p:nvPicPr>
          <p:cNvPr descr="https://lh7-us.googleusercontent.com/DeVjMuH68FVSxhUpYYhwNgMPg9rLv_HlxCVEFg5TOO-xfrMWklGwELSuRM2UPrBC-fdPdy3QfEgbVHPEMc2uwBHgH7kiwuGpWnxvU8w7jsGnRp-Yk-5Qfd_3QzWm5uFVIkDrtzDgX6u7KYuGIH8_lNO2xA=s2048" id="226" name="Google Shape;226;p14"/>
          <p:cNvPicPr preferRelativeResize="0"/>
          <p:nvPr/>
        </p:nvPicPr>
        <p:blipFill rotWithShape="1">
          <a:blip r:embed="rId3">
            <a:alphaModFix/>
          </a:blip>
          <a:srcRect b="0" l="0" r="0" t="0"/>
          <a:stretch/>
        </p:blipFill>
        <p:spPr>
          <a:xfrm>
            <a:off x="-7" y="1178139"/>
            <a:ext cx="7331778" cy="5188795"/>
          </a:xfrm>
          <a:prstGeom prst="rect">
            <a:avLst/>
          </a:prstGeom>
          <a:noFill/>
          <a:ln>
            <a:noFill/>
          </a:ln>
        </p:spPr>
      </p:pic>
      <p:sp>
        <p:nvSpPr>
          <p:cNvPr id="227" name="Google Shape;227;p14"/>
          <p:cNvSpPr/>
          <p:nvPr/>
        </p:nvSpPr>
        <p:spPr>
          <a:xfrm>
            <a:off x="7526161" y="2190523"/>
            <a:ext cx="2222400" cy="3135000"/>
          </a:xfrm>
          <a:prstGeom prst="rect">
            <a:avLst/>
          </a:prstGeom>
          <a:solidFill>
            <a:srgbClr val="F2F2F2"/>
          </a:solidFill>
          <a:ln cap="flat" cmpd="sng" w="12700">
            <a:solidFill>
              <a:srgbClr val="FF17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8" name="Google Shape;228;p14"/>
          <p:cNvSpPr txBox="1"/>
          <p:nvPr/>
        </p:nvSpPr>
        <p:spPr>
          <a:xfrm>
            <a:off x="38943" y="224079"/>
            <a:ext cx="2699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229" name="Google Shape;229;p14"/>
          <p:cNvSpPr/>
          <p:nvPr/>
        </p:nvSpPr>
        <p:spPr>
          <a:xfrm>
            <a:off x="1946809" y="2802466"/>
            <a:ext cx="791100" cy="702600"/>
          </a:xfrm>
          <a:prstGeom prst="rect">
            <a:avLst/>
          </a:pr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0" name="Google Shape;230;p14"/>
          <p:cNvSpPr/>
          <p:nvPr/>
        </p:nvSpPr>
        <p:spPr>
          <a:xfrm>
            <a:off x="4925489" y="1837267"/>
            <a:ext cx="791100" cy="1668000"/>
          </a:xfrm>
          <a:prstGeom prst="rect">
            <a:avLst/>
          </a:pr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1" name="Google Shape;231;p14"/>
          <p:cNvSpPr/>
          <p:nvPr/>
        </p:nvSpPr>
        <p:spPr>
          <a:xfrm>
            <a:off x="1960568" y="5325531"/>
            <a:ext cx="791100" cy="888900"/>
          </a:xfrm>
          <a:prstGeom prst="rect">
            <a:avLst/>
          </a:pr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2" name="Google Shape;232;p14"/>
          <p:cNvSpPr/>
          <p:nvPr/>
        </p:nvSpPr>
        <p:spPr>
          <a:xfrm>
            <a:off x="4925489" y="4419600"/>
            <a:ext cx="791100" cy="1761000"/>
          </a:xfrm>
          <a:prstGeom prst="rect">
            <a:avLst/>
          </a:prstGeom>
          <a:noFill/>
          <a:ln cap="flat" cmpd="sng" w="28575">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3" name="Google Shape;233;p14"/>
          <p:cNvSpPr txBox="1"/>
          <p:nvPr/>
        </p:nvSpPr>
        <p:spPr>
          <a:xfrm>
            <a:off x="7560373" y="2723925"/>
            <a:ext cx="14334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기온  보간 방법  </a:t>
            </a:r>
            <a:endParaRPr sz="1200">
              <a:solidFill>
                <a:schemeClr val="dk1"/>
              </a:solidFill>
              <a:latin typeface="Arial"/>
              <a:ea typeface="Arial"/>
              <a:cs typeface="Arial"/>
              <a:sym typeface="Arial"/>
            </a:endParaRPr>
          </a:p>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 습도  보간 방법 </a:t>
            </a:r>
            <a:endParaRPr sz="1200">
              <a:solidFill>
                <a:schemeClr val="dk1"/>
              </a:solidFill>
              <a:latin typeface="Arial"/>
              <a:ea typeface="Arial"/>
              <a:cs typeface="Arial"/>
              <a:sym typeface="Arial"/>
            </a:endParaRPr>
          </a:p>
          <a:p>
            <a:pPr indent="0" lvl="0" marL="0" rtl="0" algn="just">
              <a:lnSpc>
                <a:spcPct val="300000"/>
              </a:lnSpc>
              <a:spcBef>
                <a:spcPts val="0"/>
              </a:spcBef>
              <a:spcAft>
                <a:spcPts val="0"/>
              </a:spcAft>
              <a:buClr>
                <a:schemeClr val="dk1"/>
              </a:buClr>
              <a:buFont typeface="Arial"/>
              <a:buNone/>
            </a:pPr>
            <a:r>
              <a:rPr lang="ko-KR" sz="1200">
                <a:solidFill>
                  <a:schemeClr val="dk1"/>
                </a:solidFill>
              </a:rPr>
              <a:t>풍속  보간 방법 </a:t>
            </a:r>
            <a:endParaRPr sz="1200">
              <a:solidFill>
                <a:schemeClr val="dk1"/>
              </a:solidFill>
            </a:endParaRPr>
          </a:p>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강수량 보간 방법 </a:t>
            </a:r>
            <a:endParaRPr sz="1200">
              <a:solidFill>
                <a:schemeClr val="dk1"/>
              </a:solidFill>
              <a:latin typeface="Arial"/>
              <a:ea typeface="Arial"/>
              <a:cs typeface="Arial"/>
              <a:sym typeface="Arial"/>
            </a:endParaRPr>
          </a:p>
        </p:txBody>
      </p:sp>
      <p:sp>
        <p:nvSpPr>
          <p:cNvPr id="234" name="Google Shape;234;p14"/>
          <p:cNvSpPr txBox="1"/>
          <p:nvPr/>
        </p:nvSpPr>
        <p:spPr>
          <a:xfrm>
            <a:off x="8911264" y="2716257"/>
            <a:ext cx="8373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quadratic</a:t>
            </a:r>
            <a:endParaRPr sz="1200">
              <a:solidFill>
                <a:schemeClr val="dk1"/>
              </a:solidFill>
              <a:latin typeface="Arial"/>
              <a:ea typeface="Arial"/>
              <a:cs typeface="Arial"/>
              <a:sym typeface="Arial"/>
            </a:endParaRPr>
          </a:p>
          <a:p>
            <a:pPr indent="0" lvl="0" marL="0" rtl="0" algn="just">
              <a:lnSpc>
                <a:spcPct val="300000"/>
              </a:lnSpc>
              <a:spcBef>
                <a:spcPts val="0"/>
              </a:spcBef>
              <a:spcAft>
                <a:spcPts val="0"/>
              </a:spcAft>
              <a:buClr>
                <a:schemeClr val="dk1"/>
              </a:buClr>
              <a:buFont typeface="Arial"/>
              <a:buNone/>
            </a:pPr>
            <a:r>
              <a:rPr lang="ko-KR" sz="1200">
                <a:solidFill>
                  <a:schemeClr val="dk1"/>
                </a:solidFill>
              </a:rPr>
              <a:t>quadratic</a:t>
            </a:r>
            <a:endParaRPr sz="1200">
              <a:solidFill>
                <a:schemeClr val="dk1"/>
              </a:solidFill>
            </a:endParaRPr>
          </a:p>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linear</a:t>
            </a:r>
            <a:endParaRPr sz="1000"/>
          </a:p>
          <a:p>
            <a:pPr indent="0" lvl="0" marL="0" marR="0" rtl="0" algn="just">
              <a:lnSpc>
                <a:spcPct val="300000"/>
              </a:lnSpc>
              <a:spcBef>
                <a:spcPts val="0"/>
              </a:spcBef>
              <a:spcAft>
                <a:spcPts val="0"/>
              </a:spcAft>
              <a:buNone/>
            </a:pPr>
            <a:r>
              <a:rPr lang="ko-KR" sz="1200">
                <a:solidFill>
                  <a:schemeClr val="dk1"/>
                </a:solidFill>
                <a:latin typeface="Arial"/>
                <a:ea typeface="Arial"/>
                <a:cs typeface="Arial"/>
                <a:sym typeface="Arial"/>
              </a:rPr>
              <a:t>linear</a:t>
            </a:r>
            <a:endParaRPr sz="1200">
              <a:solidFill>
                <a:schemeClr val="dk1"/>
              </a:solidFill>
              <a:latin typeface="Arial"/>
              <a:ea typeface="Arial"/>
              <a:cs typeface="Arial"/>
              <a:sym typeface="Arial"/>
            </a:endParaRPr>
          </a:p>
        </p:txBody>
      </p:sp>
      <p:sp>
        <p:nvSpPr>
          <p:cNvPr id="235" name="Google Shape;235;p14"/>
          <p:cNvSpPr txBox="1"/>
          <p:nvPr/>
        </p:nvSpPr>
        <p:spPr>
          <a:xfrm>
            <a:off x="2930206" y="729636"/>
            <a:ext cx="3874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KR">
                <a:latin typeface="Malgun Gothic"/>
                <a:ea typeface="Malgun Gothic"/>
                <a:cs typeface="Malgun Gothic"/>
                <a:sym typeface="Malgun Gothic"/>
              </a:rPr>
              <a:t>제공된 Test 데이터의 결측치 확인</a:t>
            </a:r>
            <a:endParaRPr/>
          </a:p>
        </p:txBody>
      </p:sp>
      <p:cxnSp>
        <p:nvCxnSpPr>
          <p:cNvPr id="236" name="Google Shape;236;p14"/>
          <p:cNvCxnSpPr/>
          <p:nvPr/>
        </p:nvCxnSpPr>
        <p:spPr>
          <a:xfrm flipH="1" rot="10800000">
            <a:off x="401334" y="1042722"/>
            <a:ext cx="8867100" cy="20100"/>
          </a:xfrm>
          <a:prstGeom prst="straightConnector1">
            <a:avLst/>
          </a:prstGeom>
          <a:noFill/>
          <a:ln cap="flat" cmpd="sng" w="12700">
            <a:solidFill>
              <a:srgbClr val="00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